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6"/>
  </p:notesMasterIdLst>
  <p:sldIdLst>
    <p:sldId id="338" r:id="rId2"/>
    <p:sldId id="339" r:id="rId3"/>
    <p:sldId id="335" r:id="rId4"/>
    <p:sldId id="349" r:id="rId5"/>
    <p:sldId id="350" r:id="rId6"/>
    <p:sldId id="263" r:id="rId7"/>
    <p:sldId id="264" r:id="rId8"/>
    <p:sldId id="265" r:id="rId9"/>
    <p:sldId id="260" r:id="rId10"/>
    <p:sldId id="261" r:id="rId11"/>
    <p:sldId id="262" r:id="rId12"/>
    <p:sldId id="266" r:id="rId13"/>
    <p:sldId id="267" r:id="rId14"/>
    <p:sldId id="268" r:id="rId15"/>
    <p:sldId id="331" r:id="rId16"/>
    <p:sldId id="332" r:id="rId17"/>
    <p:sldId id="269" r:id="rId18"/>
    <p:sldId id="270" r:id="rId19"/>
    <p:sldId id="271" r:id="rId20"/>
    <p:sldId id="324" r:id="rId21"/>
    <p:sldId id="272" r:id="rId22"/>
    <p:sldId id="273" r:id="rId23"/>
    <p:sldId id="355" r:id="rId24"/>
    <p:sldId id="358" r:id="rId25"/>
    <p:sldId id="359" r:id="rId26"/>
    <p:sldId id="356" r:id="rId27"/>
    <p:sldId id="357" r:id="rId28"/>
    <p:sldId id="275" r:id="rId29"/>
    <p:sldId id="276" r:id="rId30"/>
    <p:sldId id="360" r:id="rId31"/>
    <p:sldId id="361" r:id="rId32"/>
    <p:sldId id="362" r:id="rId33"/>
    <p:sldId id="363" r:id="rId34"/>
    <p:sldId id="277" r:id="rId35"/>
    <p:sldId id="278" r:id="rId36"/>
    <p:sldId id="279" r:id="rId37"/>
    <p:sldId id="280" r:id="rId38"/>
    <p:sldId id="281" r:id="rId39"/>
    <p:sldId id="282" r:id="rId40"/>
    <p:sldId id="283" r:id="rId41"/>
    <p:sldId id="317" r:id="rId42"/>
    <p:sldId id="318" r:id="rId43"/>
    <p:sldId id="284" r:id="rId44"/>
    <p:sldId id="285" r:id="rId45"/>
    <p:sldId id="306" r:id="rId46"/>
    <p:sldId id="307" r:id="rId47"/>
    <p:sldId id="308" r:id="rId48"/>
    <p:sldId id="286" r:id="rId49"/>
    <p:sldId id="287" r:id="rId50"/>
    <p:sldId id="288" r:id="rId51"/>
    <p:sldId id="304" r:id="rId52"/>
    <p:sldId id="290" r:id="rId53"/>
    <p:sldId id="354" r:id="rId54"/>
    <p:sldId id="293" r:id="rId55"/>
    <p:sldId id="294" r:id="rId56"/>
    <p:sldId id="295" r:id="rId57"/>
    <p:sldId id="296" r:id="rId58"/>
    <p:sldId id="311" r:id="rId59"/>
    <p:sldId id="312" r:id="rId60"/>
    <p:sldId id="297" r:id="rId61"/>
    <p:sldId id="309" r:id="rId62"/>
    <p:sldId id="310" r:id="rId63"/>
    <p:sldId id="298" r:id="rId64"/>
    <p:sldId id="300" r:id="rId65"/>
    <p:sldId id="326" r:id="rId66"/>
    <p:sldId id="328" r:id="rId67"/>
    <p:sldId id="302" r:id="rId68"/>
    <p:sldId id="346" r:id="rId69"/>
    <p:sldId id="348" r:id="rId70"/>
    <p:sldId id="316" r:id="rId71"/>
    <p:sldId id="322" r:id="rId72"/>
    <p:sldId id="325" r:id="rId73"/>
    <p:sldId id="351" r:id="rId74"/>
    <p:sldId id="352" r:id="rId7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8F10A4-2EA2-4863-A3FC-CA59521221F7}" type="datetimeFigureOut">
              <a:rPr lang="ru-RU" smtClean="0"/>
              <a:pPr/>
              <a:t>29.03.2018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DB85CC-FD42-48D6-A330-FB63DF220DD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Кубок Крыма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DB85CC-FD42-48D6-A330-FB63DF220DD1}" type="slidenum">
              <a:rPr lang="ru-RU" smtClean="0"/>
              <a:pPr/>
              <a:t>48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FE08D-43CF-4A5D-B301-3C9B42EBF015}" type="datetimeFigureOut">
              <a:rPr lang="ru-RU" smtClean="0"/>
              <a:pPr/>
              <a:t>29.03.2018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708FD-476D-4FFD-AA10-10E760E3A5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FE08D-43CF-4A5D-B301-3C9B42EBF015}" type="datetimeFigureOut">
              <a:rPr lang="ru-RU" smtClean="0"/>
              <a:pPr/>
              <a:t>29.03.2018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708FD-476D-4FFD-AA10-10E760E3A5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FE08D-43CF-4A5D-B301-3C9B42EBF015}" type="datetimeFigureOut">
              <a:rPr lang="ru-RU" smtClean="0"/>
              <a:pPr/>
              <a:t>29.03.2018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708FD-476D-4FFD-AA10-10E760E3A5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FE08D-43CF-4A5D-B301-3C9B42EBF015}" type="datetimeFigureOut">
              <a:rPr lang="ru-RU" smtClean="0"/>
              <a:pPr/>
              <a:t>29.03.2018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708FD-476D-4FFD-AA10-10E760E3A5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FE08D-43CF-4A5D-B301-3C9B42EBF015}" type="datetimeFigureOut">
              <a:rPr lang="ru-RU" smtClean="0"/>
              <a:pPr/>
              <a:t>29.03.2018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708FD-476D-4FFD-AA10-10E760E3A5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FE08D-43CF-4A5D-B301-3C9B42EBF015}" type="datetimeFigureOut">
              <a:rPr lang="ru-RU" smtClean="0"/>
              <a:pPr/>
              <a:t>29.03.2018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708FD-476D-4FFD-AA10-10E760E3A5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FE08D-43CF-4A5D-B301-3C9B42EBF015}" type="datetimeFigureOut">
              <a:rPr lang="ru-RU" smtClean="0"/>
              <a:pPr/>
              <a:t>29.03.2018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708FD-476D-4FFD-AA10-10E760E3A5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FE08D-43CF-4A5D-B301-3C9B42EBF015}" type="datetimeFigureOut">
              <a:rPr lang="ru-RU" smtClean="0"/>
              <a:pPr/>
              <a:t>29.03.2018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708FD-476D-4FFD-AA10-10E760E3A5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FE08D-43CF-4A5D-B301-3C9B42EBF015}" type="datetimeFigureOut">
              <a:rPr lang="ru-RU" smtClean="0"/>
              <a:pPr/>
              <a:t>29.03.2018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708FD-476D-4FFD-AA10-10E760E3A5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FE08D-43CF-4A5D-B301-3C9B42EBF015}" type="datetimeFigureOut">
              <a:rPr lang="ru-RU" smtClean="0"/>
              <a:pPr/>
              <a:t>29.03.2018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708FD-476D-4FFD-AA10-10E760E3A5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FE08D-43CF-4A5D-B301-3C9B42EBF015}" type="datetimeFigureOut">
              <a:rPr lang="ru-RU" smtClean="0"/>
              <a:pPr/>
              <a:t>29.03.2018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708FD-476D-4FFD-AA10-10E760E3A5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6FE08D-43CF-4A5D-B301-3C9B42EBF015}" type="datetimeFigureOut">
              <a:rPr lang="ru-RU" smtClean="0"/>
              <a:pPr/>
              <a:t>29.03.2018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7708FD-476D-4FFD-AA10-10E760E3A52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https://ds03.infourok.ru/uploads/ex/04a6/00008d5d-1b9132eb/hello_html_25b0a06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85776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неделя безопасности дорожного движения\лекция инспектора гибдд борисовой Жанны николаевны 28.09 2017\PICT06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неделя безопасности дорожного движения\2а\IMG_865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2"/>
            <a:ext cx="2896273" cy="256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User\Desktop\неделя безопасности дорожного движения\2а\IMG_862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357166"/>
            <a:ext cx="3165213" cy="24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User\Desktop\неделя безопасности дорожного движения\5класс\IMG_862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357562"/>
            <a:ext cx="2593547" cy="288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Desktop\неделя безопасности дорожного движения\3кл\IMG_862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1934" y="3286124"/>
            <a:ext cx="3412640" cy="2719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БИБЛИОТЕКА ГАСПРИНСКОГО</a:t>
            </a:r>
            <a:endParaRPr lang="ru-RU" dirty="0"/>
          </a:p>
        </p:txBody>
      </p:sp>
      <p:pic>
        <p:nvPicPr>
          <p:cNvPr id="6146" name="Picture 2" descr="C:\Users\User\Desktop\БИблиотека гасп\DSC_535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238145"/>
            <a:ext cx="7929618" cy="53044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БИблиотека гасп\DSC_534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320" y="500042"/>
            <a:ext cx="8650152" cy="57864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БИблиотека гасп\DSC_5318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500043"/>
            <a:ext cx="8450436" cy="56528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БИБЛИОТЕКА  ОРЛОВА</a:t>
            </a:r>
            <a:endParaRPr lang="ru-RU" dirty="0"/>
          </a:p>
        </p:txBody>
      </p:sp>
      <p:pic>
        <p:nvPicPr>
          <p:cNvPr id="9218" name="Picture 2" descr="https://docviewer.yandex.ru/view/0/htmlimage?id=2pt26-g6j1jzar29i3c33iroq61mitz824qv85aia4zxtdfh4zbwe1e2i5g3zktcjyokgpnarwrnua6yjhjrthtrjwr6nh5afm95ff7bo&amp;name=image-q8H9cyYRKYksdfVYY7.jpg&amp;dsid=83b7bf392d6c75e44e1874936bcc5e3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357298"/>
            <a:ext cx="7313713" cy="48781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https://docviewer.yandex.ru/view/0/htmlimage?id=2gmk5-fb76rlgww9lb1rqehj8ellvn2th8esckqrvm9ez7pjl5enugrcrvwv8j06wdlnpe0cj912l9kq6o5w6qzvbantirqixr3lmfrzu&amp;name=image-d8yP5mQxvAJkylFjEO.jpg&amp;dsid=3409a279cf4180c98203075dd625179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720" y="285728"/>
            <a:ext cx="8675480" cy="57864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Школьные выставки и стенгазеты</a:t>
            </a:r>
            <a:endParaRPr lang="ru-RU" dirty="0"/>
          </a:p>
        </p:txBody>
      </p:sp>
      <p:pic>
        <p:nvPicPr>
          <p:cNvPr id="9218" name="Picture 2" descr="C:\Users\User\Desktop\день учителя\IMG_86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736"/>
            <a:ext cx="2928926" cy="1952617"/>
          </a:xfrm>
          <a:prstGeom prst="rect">
            <a:avLst/>
          </a:prstGeom>
          <a:noFill/>
        </p:spPr>
      </p:pic>
      <p:pic>
        <p:nvPicPr>
          <p:cNvPr id="9219" name="Picture 3" descr="C:\Users\User\Desktop\день учителя\IMG_86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1500174"/>
            <a:ext cx="2928958" cy="1809741"/>
          </a:xfrm>
          <a:prstGeom prst="rect">
            <a:avLst/>
          </a:prstGeom>
          <a:noFill/>
        </p:spPr>
      </p:pic>
      <p:pic>
        <p:nvPicPr>
          <p:cNvPr id="9220" name="Picture 4" descr="C:\Users\User\Desktop\Выставка в библиотеке День Неизвестного солдата\IMG_92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714752"/>
            <a:ext cx="4071934" cy="2714622"/>
          </a:xfrm>
          <a:prstGeom prst="rect">
            <a:avLst/>
          </a:prstGeom>
          <a:noFill/>
        </p:spPr>
      </p:pic>
      <p:pic>
        <p:nvPicPr>
          <p:cNvPr id="9221" name="Picture 5" descr="C:\Users\User\Desktop\Выставка в библиотеке День Неизвестного солдата\IMG_927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3786190"/>
            <a:ext cx="3714744" cy="24764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Выставка в библиотеке День Неизвестного солдата\выставка в школьной библиотеке к 23 февраля\IMG_95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57166"/>
            <a:ext cx="4286248" cy="2857499"/>
          </a:xfrm>
          <a:prstGeom prst="rect">
            <a:avLst/>
          </a:prstGeom>
          <a:noFill/>
        </p:spPr>
      </p:pic>
      <p:pic>
        <p:nvPicPr>
          <p:cNvPr id="10243" name="Picture 3" descr="C:\Users\User\Desktop\Толерантность и милосердие\IMG_91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3500438"/>
            <a:ext cx="4714876" cy="31432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Desktop\школьные выставки\IMG_89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5" y="214291"/>
            <a:ext cx="4286280" cy="2857520"/>
          </a:xfrm>
          <a:prstGeom prst="rect">
            <a:avLst/>
          </a:prstGeom>
          <a:noFill/>
        </p:spPr>
      </p:pic>
      <p:pic>
        <p:nvPicPr>
          <p:cNvPr id="11267" name="Picture 3" descr="C:\Users\User\Desktop\школьные выставки\IMG_89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3214686"/>
            <a:ext cx="3786182" cy="3190876"/>
          </a:xfrm>
          <a:prstGeom prst="rect">
            <a:avLst/>
          </a:prstGeom>
          <a:noFill/>
        </p:spPr>
      </p:pic>
      <p:pic>
        <p:nvPicPr>
          <p:cNvPr id="11268" name="Picture 4" descr="C:\Users\User\Desktop\школьные выставки\IMG_89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3" y="3357562"/>
            <a:ext cx="4393405" cy="31432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https://fs00.infourok.ru/images/doc/161/185669/img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User\Desktop\СПИД\IMG_91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000108"/>
            <a:ext cx="7358082" cy="4905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УЧАСТИЕ В КОНКУРСЕ «ПРЕГРАД.НЕТ»</a:t>
            </a:r>
            <a:endParaRPr lang="ru-RU" dirty="0"/>
          </a:p>
        </p:txBody>
      </p:sp>
      <p:pic>
        <p:nvPicPr>
          <p:cNvPr id="12290" name="Picture 2" descr="C:\Users\User\Desktop\Фото участников соревнований\IMG_94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643050"/>
            <a:ext cx="7786742" cy="47149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er\Desktop\день инвалидов номер преград нет муз театр 2017\IMG_91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571480"/>
            <a:ext cx="8679718" cy="57864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ШАГ НАВСТРЕЧУ</a:t>
            </a:r>
            <a:endParaRPr lang="ru-RU" dirty="0"/>
          </a:p>
        </p:txBody>
      </p:sp>
      <p:sp>
        <p:nvSpPr>
          <p:cNvPr id="1026" name="AutoShape 2" descr="https://apf.mail.ru/cgi-bin/readmsg/IMG_0746.JPG?id=15222506790000000339%3B0%3B17&amp;x-email=sveta.nedbay.71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apf.mail.ru/cgi-bin/readmsg/IMG_0746.JPG?id=15222506790000000339%3B0%3B17&amp;x-email=sveta.nedbay.71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apf.mail.ru/cgi-bin/readmsg/IMG_0746.JPG?id=15222506790000000339%3B0%3B17&amp;x-email=sveta.nedbay.71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1" name="Picture 7" descr="C:\Users\User\AppData\Local\Temp\Rar$DIa0.177\IMG_07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357298"/>
            <a:ext cx="6822297" cy="45481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C:\Users\User\Desktop\ФОТО ОТ МАРИНЫ\IMG_06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000108"/>
            <a:ext cx="8108181" cy="54054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C:\Users\User\Desktop\ФОТО ОТ МАРИНЫ\IMG_07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000108"/>
            <a:ext cx="8429652" cy="56197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C:\Users\User\AppData\Local\Temp\Rar$DIa0.708\IMG_07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857232"/>
            <a:ext cx="8429652" cy="56197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ДЕНЬ УЧИТЕЛЯ</a:t>
            </a:r>
            <a:endParaRPr lang="ru-RU" dirty="0"/>
          </a:p>
        </p:txBody>
      </p:sp>
      <p:pic>
        <p:nvPicPr>
          <p:cNvPr id="93186" name="Picture 2" descr="C:\Users\User\AppData\Local\Temp\Rar$DIa0.525\IMG_06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142984"/>
            <a:ext cx="8001056" cy="53340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УСТНО - ЖЕСТОВЫЙ ЖУРНАЛ</a:t>
            </a:r>
            <a:endParaRPr lang="ru-RU" dirty="0"/>
          </a:p>
        </p:txBody>
      </p:sp>
      <p:pic>
        <p:nvPicPr>
          <p:cNvPr id="14338" name="Picture 2" descr="C:\Users\User\Desktop\день инвалидов номер преград нет муз театр 2017\жестовый журнал 4.12 линейка в школе\IMG_91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357298"/>
            <a:ext cx="7000892" cy="46672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User\Desktop\день инвалидов номер преград нет муз театр 2017\жестовый журнал 4.12 линейка в школе\IMG_91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5143504" cy="3429003"/>
          </a:xfrm>
          <a:prstGeom prst="rect">
            <a:avLst/>
          </a:prstGeom>
          <a:noFill/>
        </p:spPr>
      </p:pic>
      <p:pic>
        <p:nvPicPr>
          <p:cNvPr id="15363" name="Picture 3" descr="C:\Users\User\Desktop\день инвалидов номер преград нет муз театр 2017\жестовый журнал 4.12 линейка в школе\IMG_91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3095620"/>
            <a:ext cx="5643570" cy="37623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http://900igr.net/up/datas/201032/0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РАДУГА ДЕТЯМ </a:t>
            </a:r>
            <a:endParaRPr lang="ru-RU" dirty="0"/>
          </a:p>
        </p:txBody>
      </p:sp>
      <p:pic>
        <p:nvPicPr>
          <p:cNvPr id="3" name="Рисунок 2" descr="http://radygadeti.ucoz.ru/Carevna_Nes/IMG_251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92250" y="1423987"/>
            <a:ext cx="6159500" cy="401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radygadeti.ucoz.ru/Carevna_Nes/IMG_25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071734" y="-214338"/>
            <a:ext cx="13165037" cy="81391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http://radygadeti.ucoz.ru/_ph/12/487494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8675380" cy="57864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http://radygadeti.ucoz.ru/_ph/12/7219816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857232"/>
            <a:ext cx="8596306" cy="57337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ГОРОД ПРОФЕССИЙ «КИДБУРГ»</a:t>
            </a:r>
            <a:endParaRPr lang="ru-RU" dirty="0"/>
          </a:p>
        </p:txBody>
      </p:sp>
      <p:pic>
        <p:nvPicPr>
          <p:cNvPr id="16386" name="Picture 2" descr="C:\Users\User\Desktop\кидбург\IMG_93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214422"/>
            <a:ext cx="7215206" cy="48101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User\Desktop\кидбург\IMG_93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57166"/>
            <a:ext cx="8429652" cy="5619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User\Desktop\кидбург\IMG_94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571480"/>
            <a:ext cx="8429684" cy="56197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ШКОЛЬНЫЕ БЕСЕДЫ, ИНТЕРНЕТ УРОКИ</a:t>
            </a:r>
            <a:endParaRPr lang="ru-RU" dirty="0"/>
          </a:p>
        </p:txBody>
      </p:sp>
      <p:pic>
        <p:nvPicPr>
          <p:cNvPr id="19458" name="Picture 2" descr="C:\Users\User\Desktop\мероприятие алие ниязиевны по коррупции\IMG_93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357298"/>
            <a:ext cx="7536740" cy="50244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User\Desktop\мероприятие алие ниязиевны по коррупции\IMG_93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428604"/>
            <a:ext cx="8429684" cy="56197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User\Desktop\единый урок о войне\сеть уроков по профессиональной навигации\IMG_95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3857652" cy="2571768"/>
          </a:xfrm>
          <a:prstGeom prst="rect">
            <a:avLst/>
          </a:prstGeom>
          <a:noFill/>
        </p:spPr>
      </p:pic>
      <p:pic>
        <p:nvPicPr>
          <p:cNvPr id="21507" name="Picture 3" descr="C:\Users\User\Desktop\единый урок о войне\IMG_84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7950" y="285728"/>
            <a:ext cx="2547939" cy="3071810"/>
          </a:xfrm>
          <a:prstGeom prst="rect">
            <a:avLst/>
          </a:prstGeom>
          <a:noFill/>
        </p:spPr>
      </p:pic>
      <p:pic>
        <p:nvPicPr>
          <p:cNvPr id="21508" name="Picture 4" descr="C:\Users\User\Desktop\уроки по экологии\IMG_2017-09-19_1214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0166" y="3000372"/>
            <a:ext cx="4667282" cy="35004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00034" y="-1"/>
          <a:ext cx="8215370" cy="6175830"/>
        </p:xfrm>
        <a:graphic>
          <a:graphicData uri="http://schemas.openxmlformats.org/drawingml/2006/table">
            <a:tbl>
              <a:tblPr/>
              <a:tblGrid>
                <a:gridCol w="4670079"/>
                <a:gridCol w="3545291"/>
              </a:tblGrid>
              <a:tr h="1532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latin typeface="Times New Roman"/>
                          <a:ea typeface="Times New Roman"/>
                        </a:rPr>
                        <a:t>Мероприятия</a:t>
                      </a:r>
                      <a:endParaRPr lang="ru-RU" sz="400" dirty="0">
                        <a:latin typeface="Times New Roman"/>
                        <a:ea typeface="Times New Roman"/>
                      </a:endParaRPr>
                    </a:p>
                  </a:txBody>
                  <a:tcPr marL="27045" marR="270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latin typeface="Times New Roman"/>
                          <a:ea typeface="Times New Roman"/>
                        </a:rPr>
                        <a:t>Ответственные</a:t>
                      </a:r>
                      <a:endParaRPr lang="ru-RU" sz="400">
                        <a:latin typeface="Times New Roman"/>
                        <a:ea typeface="Times New Roman"/>
                      </a:endParaRPr>
                    </a:p>
                  </a:txBody>
                  <a:tcPr marL="27045" marR="270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504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200" dirty="0">
                        <a:latin typeface="Times New Roman"/>
                        <a:ea typeface="Times New Roman"/>
                      </a:endParaRPr>
                    </a:p>
                  </a:txBody>
                  <a:tcPr marL="27045" marR="270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279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/>
                          <a:ea typeface="Times New Roman"/>
                        </a:rPr>
                        <a:t>Общекультурное направление</a:t>
                      </a:r>
                      <a:endParaRPr lang="ru-RU" sz="800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/>
                          <a:ea typeface="Times New Roman"/>
                        </a:rPr>
                        <a:t>«Я и творчество»</a:t>
                      </a:r>
                      <a:endParaRPr lang="ru-RU" sz="800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</a:rPr>
                        <a:t>Программа технического и прикладного творчества</a:t>
                      </a:r>
                    </a:p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Wingdings"/>
                        </a:rPr>
                        <a:t>Кружок «Умельцы»</a:t>
                      </a:r>
                    </a:p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Wingdings"/>
                        </a:rPr>
                        <a:t>Клуб выходного дня «Секреты мастерства»</a:t>
                      </a:r>
                    </a:p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Wingdings"/>
                        </a:rPr>
                        <a:t>Час ИЗО</a:t>
                      </a:r>
                    </a:p>
                  </a:txBody>
                  <a:tcPr marL="27045" marR="270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 smtClean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 smtClean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err="1" smtClean="0">
                          <a:latin typeface="Times New Roman"/>
                          <a:ea typeface="Times New Roman"/>
                        </a:rPr>
                        <a:t>Корзникова</a:t>
                      </a:r>
                      <a:r>
                        <a:rPr lang="ru-RU" sz="800" dirty="0" smtClean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800" dirty="0">
                          <a:latin typeface="Times New Roman"/>
                          <a:ea typeface="Times New Roman"/>
                        </a:rPr>
                        <a:t>Н.С.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err="1">
                          <a:latin typeface="Times New Roman"/>
                          <a:ea typeface="Times New Roman"/>
                        </a:rPr>
                        <a:t>Курт-Эмин</a:t>
                      </a:r>
                      <a:r>
                        <a:rPr lang="ru-RU" sz="800" dirty="0">
                          <a:latin typeface="Times New Roman"/>
                          <a:ea typeface="Times New Roman"/>
                        </a:rPr>
                        <a:t> Г.М.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</a:rPr>
                        <a:t>Назарова Е.В.</a:t>
                      </a:r>
                    </a:p>
                  </a:txBody>
                  <a:tcPr marL="27045" marR="270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4764">
                <a:tc>
                  <a:txBody>
                    <a:bodyPr/>
                    <a:lstStyle/>
                    <a:p>
                      <a:pPr indent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b="1" dirty="0" smtClean="0">
                        <a:latin typeface="Times New Roman"/>
                        <a:ea typeface="Times New Roman"/>
                      </a:endParaRPr>
                    </a:p>
                    <a:p>
                      <a:pPr indent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latin typeface="Times New Roman"/>
                          <a:ea typeface="Times New Roman"/>
                        </a:rPr>
                        <a:t>Социально-психологическое </a:t>
                      </a:r>
                      <a:r>
                        <a:rPr lang="ru-RU" sz="800" b="1" dirty="0">
                          <a:latin typeface="Times New Roman"/>
                          <a:ea typeface="Times New Roman"/>
                        </a:rPr>
                        <a:t>направление «Я и мир»</a:t>
                      </a:r>
                      <a:endParaRPr lang="ru-RU" sz="800" dirty="0">
                        <a:latin typeface="Times New Roman"/>
                        <a:ea typeface="Times New Roman"/>
                      </a:endParaRPr>
                    </a:p>
                    <a:p>
                      <a:pPr indent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</a:rPr>
                        <a:t>Программа личностного развития</a:t>
                      </a:r>
                    </a:p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Wingdings"/>
                        </a:rPr>
                        <a:t>Устный журнал «Мы общаемся»</a:t>
                      </a:r>
                    </a:p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Wingdings"/>
                        </a:rPr>
                        <a:t>Психологический тренинг «Познай    себя »</a:t>
                      </a: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</a:rPr>
                        <a:t>Час жестовой речи</a:t>
                      </a:r>
                    </a:p>
                  </a:txBody>
                  <a:tcPr marL="27045" marR="270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 smtClean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 smtClean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latin typeface="Times New Roman"/>
                          <a:ea typeface="Times New Roman"/>
                        </a:rPr>
                        <a:t>Чистякова </a:t>
                      </a:r>
                      <a:r>
                        <a:rPr lang="ru-RU" sz="800" dirty="0">
                          <a:latin typeface="Times New Roman"/>
                          <a:ea typeface="Times New Roman"/>
                        </a:rPr>
                        <a:t>Л.А.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 smtClean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err="1" smtClean="0">
                          <a:latin typeface="Times New Roman"/>
                          <a:ea typeface="Times New Roman"/>
                        </a:rPr>
                        <a:t>Чупахина</a:t>
                      </a:r>
                      <a:r>
                        <a:rPr lang="ru-RU" sz="800" dirty="0" smtClean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800" dirty="0">
                          <a:latin typeface="Times New Roman"/>
                          <a:ea typeface="Times New Roman"/>
                        </a:rPr>
                        <a:t>Е.А.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err="1">
                          <a:latin typeface="Times New Roman"/>
                          <a:ea typeface="Times New Roman"/>
                        </a:rPr>
                        <a:t>Курт-Эмин</a:t>
                      </a:r>
                      <a:r>
                        <a:rPr lang="ru-RU" sz="800" dirty="0">
                          <a:latin typeface="Times New Roman"/>
                          <a:ea typeface="Times New Roman"/>
                        </a:rPr>
                        <a:t> З.Р.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 smtClean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err="1" smtClean="0">
                          <a:latin typeface="Times New Roman"/>
                          <a:ea typeface="Times New Roman"/>
                        </a:rPr>
                        <a:t>Мамутова</a:t>
                      </a:r>
                      <a:r>
                        <a:rPr lang="ru-RU" sz="800" dirty="0" smtClean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800" dirty="0">
                          <a:latin typeface="Times New Roman"/>
                          <a:ea typeface="Times New Roman"/>
                        </a:rPr>
                        <a:t>А.Н.</a:t>
                      </a:r>
                    </a:p>
                  </a:txBody>
                  <a:tcPr marL="27045" marR="270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5076">
                <a:tc>
                  <a:txBody>
                    <a:bodyPr/>
                    <a:lstStyle/>
                    <a:p>
                      <a:pPr indent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</a:rPr>
                        <a:t>Спортивно-оздоровительное направление </a:t>
                      </a:r>
                      <a:endParaRPr lang="ru-RU" sz="800">
                        <a:latin typeface="Times New Roman"/>
                        <a:ea typeface="Times New Roman"/>
                      </a:endParaRPr>
                    </a:p>
                    <a:p>
                      <a:pPr indent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</a:rPr>
                        <a:t>«Школа здоровья»</a:t>
                      </a:r>
                      <a:endParaRPr lang="ru-RU" sz="800">
                        <a:latin typeface="Times New Roman"/>
                        <a:ea typeface="Times New Roman"/>
                      </a:endParaRPr>
                    </a:p>
                    <a:p>
                      <a:pPr marL="228600" indent="-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</a:rPr>
                        <a:t>Общешкольный лекторий</a:t>
                      </a:r>
                    </a:p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Wingdings"/>
                        </a:rPr>
                        <a:t>«Школа здоровья»</a:t>
                      </a:r>
                    </a:p>
                  </a:txBody>
                  <a:tcPr marL="27045" marR="270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 smtClean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 smtClean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 smtClean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latin typeface="Times New Roman"/>
                          <a:ea typeface="Times New Roman"/>
                        </a:rPr>
                        <a:t>Селиванова </a:t>
                      </a:r>
                      <a:r>
                        <a:rPr lang="ru-RU" sz="800" dirty="0">
                          <a:latin typeface="Times New Roman"/>
                          <a:ea typeface="Times New Roman"/>
                        </a:rPr>
                        <a:t>Т.Н.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err="1">
                          <a:latin typeface="Times New Roman"/>
                          <a:ea typeface="Times New Roman"/>
                        </a:rPr>
                        <a:t>Легкова</a:t>
                      </a:r>
                      <a:r>
                        <a:rPr lang="ru-RU" sz="800" dirty="0">
                          <a:latin typeface="Times New Roman"/>
                          <a:ea typeface="Times New Roman"/>
                        </a:rPr>
                        <a:t> Г.Ф.</a:t>
                      </a:r>
                    </a:p>
                  </a:txBody>
                  <a:tcPr marL="27045" marR="270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59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err="1">
                          <a:latin typeface="Times New Roman"/>
                          <a:ea typeface="Times New Roman"/>
                        </a:rPr>
                        <a:t>Общеинтеллектуальное</a:t>
                      </a:r>
                      <a:r>
                        <a:rPr lang="ru-RU" sz="800" b="1" dirty="0">
                          <a:latin typeface="Times New Roman"/>
                          <a:ea typeface="Times New Roman"/>
                        </a:rPr>
                        <a:t> направление «Умники и умницы»</a:t>
                      </a:r>
                      <a:endParaRPr lang="ru-RU" sz="800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</a:rPr>
                        <a:t>Программа «Развиваем интеллект и кругозор»</a:t>
                      </a:r>
                    </a:p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Wingdings"/>
                        </a:rPr>
                        <a:t>Краеведческая секция «Люби и знай свой край»</a:t>
                      </a: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</a:rPr>
                        <a:t>Клуб любителей шахмат</a:t>
                      </a:r>
                    </a:p>
                  </a:txBody>
                  <a:tcPr marL="27045" marR="270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 smtClean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 smtClean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 smtClean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latin typeface="Times New Roman"/>
                          <a:ea typeface="Times New Roman"/>
                        </a:rPr>
                        <a:t>Павленко </a:t>
                      </a:r>
                      <a:r>
                        <a:rPr lang="ru-RU" sz="800" dirty="0">
                          <a:latin typeface="Times New Roman"/>
                          <a:ea typeface="Times New Roman"/>
                        </a:rPr>
                        <a:t>В.М.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 smtClean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latin typeface="Times New Roman"/>
                          <a:ea typeface="Times New Roman"/>
                        </a:rPr>
                        <a:t>Пищаль </a:t>
                      </a:r>
                      <a:r>
                        <a:rPr lang="ru-RU" sz="800" dirty="0">
                          <a:latin typeface="Times New Roman"/>
                          <a:ea typeface="Times New Roman"/>
                        </a:rPr>
                        <a:t>Ю.Л.</a:t>
                      </a:r>
                    </a:p>
                  </a:txBody>
                  <a:tcPr marL="27045" marR="270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2929">
                <a:tc>
                  <a:txBody>
                    <a:bodyPr/>
                    <a:lstStyle/>
                    <a:p>
                      <a:pPr indent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/>
                          <a:ea typeface="Times New Roman"/>
                        </a:rPr>
                        <a:t>Духовно-нравственное направление</a:t>
                      </a:r>
                      <a:endParaRPr lang="ru-RU" sz="800" dirty="0">
                        <a:latin typeface="Times New Roman"/>
                        <a:ea typeface="Times New Roman"/>
                      </a:endParaRPr>
                    </a:p>
                    <a:p>
                      <a:pPr indent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/>
                          <a:ea typeface="Times New Roman"/>
                        </a:rPr>
                        <a:t>«Я взрослею»</a:t>
                      </a:r>
                      <a:endParaRPr lang="ru-RU" sz="800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</a:rPr>
                        <a:t>Социальные проекты и общешкольные мероприятия:</a:t>
                      </a:r>
                    </a:p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Wingdings"/>
                        </a:rPr>
                        <a:t>«Закон и мы»;</a:t>
                      </a:r>
                    </a:p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Wingdings"/>
                        </a:rPr>
                        <a:t>Библиотечные уроки</a:t>
                      </a:r>
                    </a:p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Wingdings"/>
                        </a:rPr>
                        <a:t>«Поговорим о воспитанности»;</a:t>
                      </a:r>
                    </a:p>
                  </a:txBody>
                  <a:tcPr marL="27045" marR="270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 smtClean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 smtClean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 smtClean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 smtClean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 smtClean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err="1" smtClean="0">
                          <a:latin typeface="Times New Roman"/>
                          <a:ea typeface="Times New Roman"/>
                        </a:rPr>
                        <a:t>Курт-Эмин</a:t>
                      </a:r>
                      <a:r>
                        <a:rPr lang="ru-RU" sz="800" dirty="0" smtClean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800" dirty="0">
                          <a:latin typeface="Times New Roman"/>
                          <a:ea typeface="Times New Roman"/>
                        </a:rPr>
                        <a:t>З.Р.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</a:rPr>
                        <a:t>Катаева Е.В.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</a:rPr>
                        <a:t>Воспитатели групп</a:t>
                      </a:r>
                    </a:p>
                  </a:txBody>
                  <a:tcPr marL="27045" marR="270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User\Desktop\линейка и презентация к урока все ярче об экономии света\IMG_88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3214710" cy="4714884"/>
          </a:xfrm>
          <a:prstGeom prst="rect">
            <a:avLst/>
          </a:prstGeom>
          <a:noFill/>
        </p:spPr>
      </p:pic>
      <p:pic>
        <p:nvPicPr>
          <p:cNvPr id="22531" name="Picture 3" descr="C:\Users\User\Desktop\Юбилей Высоцкого\IMG_95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214290"/>
            <a:ext cx="5143536" cy="47863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день матери. родительское собрание\IMG_90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день матери. родительское собрание\IMG_90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СТРАНИЧКА ПСИХОЛОГА</a:t>
            </a:r>
            <a:endParaRPr lang="ru-RU" dirty="0"/>
          </a:p>
        </p:txBody>
      </p:sp>
      <p:pic>
        <p:nvPicPr>
          <p:cNvPr id="23554" name="Picture 2" descr="C:\Users\User\Desktop\тренинг 7кл 6кл\IMG_89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214422"/>
            <a:ext cx="2714628" cy="4071942"/>
          </a:xfrm>
          <a:prstGeom prst="rect">
            <a:avLst/>
          </a:prstGeom>
          <a:noFill/>
        </p:spPr>
      </p:pic>
      <p:pic>
        <p:nvPicPr>
          <p:cNvPr id="23555" name="Picture 3" descr="C:\Users\User\Desktop\тренинг 7кл 6кл\IMG_89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1214422"/>
            <a:ext cx="5750727" cy="40719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User\Desktop\тренинг 7кл 6кл\IMG_89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Desktop\ТОЛЕРАНТНОСТЬ\IMG_98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5" y="928670"/>
            <a:ext cx="8322495" cy="55483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er\Desktop\ТОЛЕРАНТНОСТЬ\IMG_98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000108"/>
            <a:ext cx="8286776" cy="55245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User\Desktop\ТОЛЕРАНТНОСТЬ\IMG_98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071546"/>
            <a:ext cx="8215370" cy="54769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СПОРТИВНАЯ СТРАНИЧКА</a:t>
            </a:r>
            <a:br>
              <a:rPr lang="ru-RU" dirty="0" smtClean="0"/>
            </a:br>
            <a:r>
              <a:rPr lang="ru-RU" dirty="0" smtClean="0"/>
              <a:t>Кубок Крыма  по легкой атлетике</a:t>
            </a:r>
            <a:endParaRPr lang="ru-RU" dirty="0"/>
          </a:p>
        </p:txBody>
      </p:sp>
      <p:pic>
        <p:nvPicPr>
          <p:cNvPr id="7170" name="Picture 2" descr="C:\Users\User\Desktop\СПОРТ\КУБОК КРЫМА )!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21" y="1428736"/>
            <a:ext cx="8128057" cy="45720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Первенство Республики Крым по плаванию</a:t>
            </a:r>
            <a:endParaRPr lang="ru-RU" dirty="0"/>
          </a:p>
        </p:txBody>
      </p:sp>
      <p:pic>
        <p:nvPicPr>
          <p:cNvPr id="8194" name="Picture 2" descr="C:\Users\User\AppData\Local\Temp\Rar$DIa0.200\IMG-20180307-WA00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643050"/>
            <a:ext cx="6429388" cy="48220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28594" y="428603"/>
          <a:ext cx="8429685" cy="5857916"/>
        </p:xfrm>
        <a:graphic>
          <a:graphicData uri="http://schemas.openxmlformats.org/drawingml/2006/table">
            <a:tbl>
              <a:tblPr/>
              <a:tblGrid>
                <a:gridCol w="1846275"/>
                <a:gridCol w="2017774"/>
                <a:gridCol w="1170129"/>
                <a:gridCol w="1639492"/>
                <a:gridCol w="1756015"/>
              </a:tblGrid>
              <a:tr h="10775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Спортивная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секция 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Плавание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885" marR="548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Рыбкин Александр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Сергеевич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885" marR="548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Пн.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Вт.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Ср.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Чт.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Пт.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885" marR="548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16.00 – 17.00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16.00 – 17.00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16.00 – 17.00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16.00 – 17.00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15.00 – 16.00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885" marR="548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Сборная группа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885" marR="548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1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Спортивная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секция 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Футбол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885" marR="548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885" marR="548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885" marR="548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885" marR="548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885" marR="548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60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Спортивная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секция 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Легкая атлетика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885" marR="548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Сибирцев Алексей Владиславович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885" marR="548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Вт.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Чт. 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885" marR="548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16.00 – 17.00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16.00 – 17.00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885" marR="548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4а кл., 5  кл.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885" marR="548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20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Краеведческо-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туристический «Люби и знай свой край»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885" marR="548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Павленко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Вячеслав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Михайлович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885" marR="548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Пт.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Сб. 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885" marR="548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15.00 – 17.00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10.00 – 12.00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885" marR="548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Сборная группа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885" marR="548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20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Студия современного танца «Слышащие сердцем»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885" marR="548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Гарькавая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Евгения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Сергеевна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885" marR="548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Вт.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Чт.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885" marR="548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15.30 – 16.30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15.30 – 16.30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885" marR="548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Сборная группа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885" marR="548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441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Компьютерные 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курсы 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«Шаг в завтра»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885" marR="548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Железняк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Александр Владимирович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885" marR="548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Вт.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Чт.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Сб. 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885" marR="548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17.00- 19.30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18.30-20.00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14.00 – 16.00</a:t>
                      </a: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885" marR="548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Сборная группа</a:t>
                      </a:r>
                      <a:endParaRPr lang="ru-RU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9кл.,10кл.,11кл.,</a:t>
                      </a:r>
                      <a:endParaRPr lang="ru-RU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12кл.</a:t>
                      </a:r>
                      <a:endParaRPr lang="ru-RU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885" marR="548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AppData\Local\Temp\Rar$DIa0.701\IMG-20180307-WA00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AppData\Local\Temp\Rar$DIa0.410\IMG-20180307-WA00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AppData\Local\Temp\Rar$DIa0.836\IMG-20180307-WA00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Фото участников соревнований\IMG_92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191" y="381000"/>
            <a:ext cx="8429652" cy="56197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МАСЛЕННИЦА</a:t>
            </a:r>
            <a:endParaRPr lang="ru-RU" dirty="0"/>
          </a:p>
        </p:txBody>
      </p:sp>
      <p:pic>
        <p:nvPicPr>
          <p:cNvPr id="1026" name="Picture 2" descr="C:\Users\User\Desktop\Масленница 2018\IMG_22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285860"/>
            <a:ext cx="6715140" cy="50363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Масленница 2018\IMG_22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А НУ- КА, ПАРНИ! А НУ- КА ДЕВУШКИ! ВЕСЁЛЫЕ СТАРТЫ</a:t>
            </a:r>
            <a:endParaRPr lang="ru-RU" dirty="0"/>
          </a:p>
        </p:txBody>
      </p:sp>
      <p:pic>
        <p:nvPicPr>
          <p:cNvPr id="3074" name="Picture 2" descr="C:\Users\User\Desktop\а Ну - ка парни\IMG_96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571612"/>
            <a:ext cx="7500958" cy="50006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а Ну - ка парни\IMG_96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00594" cy="3000396"/>
          </a:xfrm>
          <a:prstGeom prst="rect">
            <a:avLst/>
          </a:prstGeom>
          <a:noFill/>
        </p:spPr>
      </p:pic>
      <p:pic>
        <p:nvPicPr>
          <p:cNvPr id="5123" name="Picture 3" descr="C:\Users\User\Desktop\а Ну - ка парни\IMG_96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2905119"/>
            <a:ext cx="5929322" cy="39528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ВЕСЕЛЫЕ СТАРТЫ\IMG_99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ВЕСЕЛЫЕ СТАРТЫ\IMG_99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КОНКУРС РИСУНКОВ НА АСФАЛЬТЕ</a:t>
            </a:r>
            <a:endParaRPr lang="ru-RU" dirty="0"/>
          </a:p>
        </p:txBody>
      </p:sp>
      <p:pic>
        <p:nvPicPr>
          <p:cNvPr id="3074" name="Picture 2" descr="C:\Users\User\Desktop\отчеты о работе, фото\КОНКУРС РИСУНКОВ НА  АСФАЛЬТЕ\IMG_84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214422"/>
            <a:ext cx="8215338" cy="50958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User\AppData\Local\Temp\Rar$DIa0.454\2018-03-06 16-40-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User\AppData\Local\Temp\Rar$DIa0.570\2018-03-06 16-43-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User\Downloads\2018-03-06 16-05-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User\AppData\Local\Temp\Rar$DIa0.683\2018-03-06 16-40-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642918"/>
            <a:ext cx="7929618" cy="59472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СОТРУДНИЧЕСТВО С ОРГАНИЗАЦИЯМИ</a:t>
            </a:r>
            <a:endParaRPr lang="ru-RU" dirty="0"/>
          </a:p>
        </p:txBody>
      </p:sp>
      <p:pic>
        <p:nvPicPr>
          <p:cNvPr id="6146" name="Picture 2" descr="C:\Users\User\Desktop\ПОДАРКИ ОТ ДЕТЕЙ 2Й ШКОЛЫ\IMG_92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71613"/>
            <a:ext cx="4500594" cy="3000396"/>
          </a:xfrm>
          <a:prstGeom prst="rect">
            <a:avLst/>
          </a:prstGeom>
          <a:noFill/>
        </p:spPr>
      </p:pic>
      <p:pic>
        <p:nvPicPr>
          <p:cNvPr id="6147" name="Picture 3" descr="C:\Users\User\Desktop\ПОДАРКИ ОТ ДЕТЕЙ 2Й ШКОЛЫ\IMG_92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21901" y="3309934"/>
            <a:ext cx="5322099" cy="35480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РОДИТЕЛЬСКОЕ СОБРАНИЕ</a:t>
            </a:r>
            <a:endParaRPr lang="ru-RU" dirty="0"/>
          </a:p>
        </p:txBody>
      </p:sp>
      <p:pic>
        <p:nvPicPr>
          <p:cNvPr id="5122" name="Picture 2" descr="C:\Users\User\Desktop\день матери. родительское собрание\IMG_90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день матери. родительское собрание\IMG_91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МЫ    В ТЕАТРЕ</a:t>
            </a:r>
            <a:endParaRPr lang="ru-RU" dirty="0"/>
          </a:p>
        </p:txBody>
      </p:sp>
      <p:pic>
        <p:nvPicPr>
          <p:cNvPr id="21508" name="Picture 4" descr="https://pp.userapi.com/c846124/v846124298/7061/YKIYNTFbW7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1285860"/>
            <a:ext cx="6929454" cy="51970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https://pp.userapi.com/c845218/v845218298/c207/q_26y9zm5X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6" name="Picture 4" descr="https://sun9-4.userapi.com/c830209/v830209298/b32f3/Y9p74Q3lXY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отчеты о работе, фото\КОНКУРС РИСУНКОВ НА  АСФАЛЬТЕ\IMG_84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1142984"/>
            <a:ext cx="5072098" cy="44291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НАШИ ДЕТИ В АРТЕКЕ</a:t>
            </a:r>
            <a:endParaRPr lang="ru-RU" dirty="0"/>
          </a:p>
        </p:txBody>
      </p:sp>
      <p:pic>
        <p:nvPicPr>
          <p:cNvPr id="1026" name="Picture 2" descr="C:\Users\User\Desktop\16.01 2017 артек\IMG_95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643049"/>
            <a:ext cx="6929486" cy="46196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16.01 2017 артек\IMG_94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16.01 2017 артек\IMG_94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ПРАЗДНИК  РЕЧИ</a:t>
            </a:r>
            <a:endParaRPr lang="ru-RU" dirty="0"/>
          </a:p>
        </p:txBody>
      </p:sp>
      <p:pic>
        <p:nvPicPr>
          <p:cNvPr id="1026" name="Picture 2" descr="C:\Users\User\Desktop\Праздник речи 2018\IMG_97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357298"/>
            <a:ext cx="7572428" cy="50482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Праздник речи 2018\IMG_98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857232"/>
            <a:ext cx="8001024" cy="53340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отчеты о работе, фото\КОНКУРС РИСУНКОВ НА  АСФАЛЬТЕ\IMG_85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3000380" cy="4500570"/>
          </a:xfrm>
          <a:prstGeom prst="rect">
            <a:avLst/>
          </a:prstGeom>
          <a:noFill/>
        </p:spPr>
      </p:pic>
      <p:pic>
        <p:nvPicPr>
          <p:cNvPr id="5123" name="Picture 3" descr="C:\Users\User\Desktop\отчеты о работе, фото\КОНКУРС РИСУНКОВ НА  АСФАЛЬТЕ\IMG_85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285728"/>
            <a:ext cx="3000380" cy="4500570"/>
          </a:xfrm>
          <a:prstGeom prst="rect">
            <a:avLst/>
          </a:prstGeom>
          <a:noFill/>
        </p:spPr>
      </p:pic>
      <p:pic>
        <p:nvPicPr>
          <p:cNvPr id="5124" name="Picture 4" descr="C:\Users\User\Desktop\отчеты о работе, фото\КОНКУРС РИСУНКОВ НА  АСФАЛЬТЕ\IMG_85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68" y="3429000"/>
            <a:ext cx="2095498" cy="3143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НЕДЕЛЯ     БЕЗОПАСНОСТИ</a:t>
            </a:r>
            <a:endParaRPr lang="ru-RU" dirty="0"/>
          </a:p>
        </p:txBody>
      </p:sp>
      <p:pic>
        <p:nvPicPr>
          <p:cNvPr id="3" name="Picture 2" descr="C:\Users\User\Desktop\неделя безопасности дорожного движения\лекция инспектора гибдд борисовой Жанны николаевны 28.09 2017\PICT06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1214423"/>
            <a:ext cx="6572293" cy="49292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1859</TotalTime>
  <Words>372</Words>
  <Application>Microsoft Office PowerPoint</Application>
  <PresentationFormat>Экран (4:3)</PresentationFormat>
  <Paragraphs>151</Paragraphs>
  <Slides>74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74</vt:i4>
      </vt:variant>
    </vt:vector>
  </HeadingPairs>
  <TitlesOfParts>
    <vt:vector size="7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КОНКУРС РИСУНКОВ НА АСФАЛЬТЕ</vt:lpstr>
      <vt:lpstr>Слайд 7</vt:lpstr>
      <vt:lpstr>Слайд 8</vt:lpstr>
      <vt:lpstr>НЕДЕЛЯ     БЕЗОПАСНОСТИ</vt:lpstr>
      <vt:lpstr>Слайд 10</vt:lpstr>
      <vt:lpstr>Слайд 11</vt:lpstr>
      <vt:lpstr>БИБЛИОТЕКА ГАСПРИНСКОГО</vt:lpstr>
      <vt:lpstr>Слайд 13</vt:lpstr>
      <vt:lpstr>Слайд 14</vt:lpstr>
      <vt:lpstr>БИБЛИОТЕКА  ОРЛОВА</vt:lpstr>
      <vt:lpstr>Слайд 16</vt:lpstr>
      <vt:lpstr>Школьные выставки и стенгазеты</vt:lpstr>
      <vt:lpstr>Слайд 18</vt:lpstr>
      <vt:lpstr>Слайд 19</vt:lpstr>
      <vt:lpstr>Слайд 20</vt:lpstr>
      <vt:lpstr>УЧАСТИЕ В КОНКУРСЕ «ПРЕГРАД.НЕТ»</vt:lpstr>
      <vt:lpstr>Слайд 22</vt:lpstr>
      <vt:lpstr>ШАГ НАВСТРЕЧУ</vt:lpstr>
      <vt:lpstr>Слайд 24</vt:lpstr>
      <vt:lpstr>Слайд 25</vt:lpstr>
      <vt:lpstr>Слайд 26</vt:lpstr>
      <vt:lpstr>ДЕНЬ УЧИТЕЛЯ</vt:lpstr>
      <vt:lpstr>УСТНО - ЖЕСТОВЫЙ ЖУРНАЛ</vt:lpstr>
      <vt:lpstr>Слайд 29</vt:lpstr>
      <vt:lpstr>РАДУГА ДЕТЯМ </vt:lpstr>
      <vt:lpstr>Слайд 31</vt:lpstr>
      <vt:lpstr>Слайд 32</vt:lpstr>
      <vt:lpstr>Слайд 33</vt:lpstr>
      <vt:lpstr>ГОРОД ПРОФЕССИЙ «КИДБУРГ»</vt:lpstr>
      <vt:lpstr>Слайд 35</vt:lpstr>
      <vt:lpstr>Слайд 36</vt:lpstr>
      <vt:lpstr>ШКОЛЬНЫЕ БЕСЕДЫ, ИНТЕРНЕТ УРОКИ</vt:lpstr>
      <vt:lpstr>Слайд 38</vt:lpstr>
      <vt:lpstr>Слайд 39</vt:lpstr>
      <vt:lpstr>Слайд 40</vt:lpstr>
      <vt:lpstr>Слайд 41</vt:lpstr>
      <vt:lpstr>Слайд 42</vt:lpstr>
      <vt:lpstr>СТРАНИЧКА ПСИХОЛОГА</vt:lpstr>
      <vt:lpstr>Слайд 44</vt:lpstr>
      <vt:lpstr>Слайд 45</vt:lpstr>
      <vt:lpstr>Слайд 46</vt:lpstr>
      <vt:lpstr>Слайд 47</vt:lpstr>
      <vt:lpstr>СПОРТИВНАЯ СТРАНИЧКА Кубок Крыма  по легкой атлетике</vt:lpstr>
      <vt:lpstr>Первенство Республики Крым по плаванию</vt:lpstr>
      <vt:lpstr>Слайд 50</vt:lpstr>
      <vt:lpstr>Слайд 51</vt:lpstr>
      <vt:lpstr>Слайд 52</vt:lpstr>
      <vt:lpstr>Слайд 53</vt:lpstr>
      <vt:lpstr>МАСЛЕННИЦА</vt:lpstr>
      <vt:lpstr>Слайд 55</vt:lpstr>
      <vt:lpstr>А НУ- КА, ПАРНИ! А НУ- КА ДЕВУШКИ! ВЕСЁЛЫЕ СТАРТЫ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СОТРУДНИЧЕСТВО С ОРГАНИЗАЦИЯМИ</vt:lpstr>
      <vt:lpstr>РОДИТЕЛЬСКОЕ СОБРАНИЕ</vt:lpstr>
      <vt:lpstr>Слайд 66</vt:lpstr>
      <vt:lpstr>МЫ    В ТЕАТРЕ</vt:lpstr>
      <vt:lpstr>Слайд 68</vt:lpstr>
      <vt:lpstr>Слайд 69</vt:lpstr>
      <vt:lpstr>НАШИ ДЕТИ В АРТЕКЕ</vt:lpstr>
      <vt:lpstr>Слайд 71</vt:lpstr>
      <vt:lpstr>Слайд 72</vt:lpstr>
      <vt:lpstr>ПРАЗДНИК  РЕЧИ</vt:lpstr>
      <vt:lpstr>Слайд 74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176</cp:revision>
  <dcterms:created xsi:type="dcterms:W3CDTF">2018-03-20T15:10:50Z</dcterms:created>
  <dcterms:modified xsi:type="dcterms:W3CDTF">2018-03-29T11:28:10Z</dcterms:modified>
</cp:coreProperties>
</file>