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</p:sldIdLst>
  <p:sldSz cx="12192000" cy="6858000"/>
  <p:notesSz cx="6858000" cy="9144000"/>
  <p:custDataLst>
    <p:tags r:id="rId11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69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CEC49-DF20-4B37-92A8-72CB789AAB6D}" type="datetimeFigureOut">
              <a:rPr lang="ru-RU" smtClean="0"/>
              <a:t>02.02.2018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D2E5C-9608-4394-A6E2-2368CD7936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6167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CEC49-DF20-4B37-92A8-72CB789AAB6D}" type="datetimeFigureOut">
              <a:rPr lang="ru-RU" smtClean="0"/>
              <a:t>02.02.2018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D2E5C-9608-4394-A6E2-2368CD7936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499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CEC49-DF20-4B37-92A8-72CB789AAB6D}" type="datetimeFigureOut">
              <a:rPr lang="ru-RU" smtClean="0"/>
              <a:t>02.02.2018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D2E5C-9608-4394-A6E2-2368CD7936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165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CEC49-DF20-4B37-92A8-72CB789AAB6D}" type="datetimeFigureOut">
              <a:rPr lang="ru-RU" smtClean="0"/>
              <a:t>02.02.2018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D2E5C-9608-4394-A6E2-2368CD7936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1816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CEC49-DF20-4B37-92A8-72CB789AAB6D}" type="datetimeFigureOut">
              <a:rPr lang="ru-RU" smtClean="0"/>
              <a:t>02.02.2018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D2E5C-9608-4394-A6E2-2368CD7936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6459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CEC49-DF20-4B37-92A8-72CB789AAB6D}" type="datetimeFigureOut">
              <a:rPr lang="ru-RU" smtClean="0"/>
              <a:t>02.02.2018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D2E5C-9608-4394-A6E2-2368CD7936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3191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CEC49-DF20-4B37-92A8-72CB789AAB6D}" type="datetimeFigureOut">
              <a:rPr lang="ru-RU" smtClean="0"/>
              <a:t>02.02.2018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D2E5C-9608-4394-A6E2-2368CD7936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8306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CEC49-DF20-4B37-92A8-72CB789AAB6D}" type="datetimeFigureOut">
              <a:rPr lang="ru-RU" smtClean="0"/>
              <a:t>02.02.2018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D2E5C-9608-4394-A6E2-2368CD7936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3735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CEC49-DF20-4B37-92A8-72CB789AAB6D}" type="datetimeFigureOut">
              <a:rPr lang="ru-RU" smtClean="0"/>
              <a:t>02.02.2018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D2E5C-9608-4394-A6E2-2368CD7936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3434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CEC49-DF20-4B37-92A8-72CB789AAB6D}" type="datetimeFigureOut">
              <a:rPr lang="ru-RU" smtClean="0"/>
              <a:t>02.02.2018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D2E5C-9608-4394-A6E2-2368CD7936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8160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CEC49-DF20-4B37-92A8-72CB789AAB6D}" type="datetimeFigureOut">
              <a:rPr lang="ru-RU" smtClean="0"/>
              <a:t>02.02.2018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D2E5C-9608-4394-A6E2-2368CD7936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0040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CEC49-DF20-4B37-92A8-72CB789AAB6D}" type="datetimeFigureOut">
              <a:rPr lang="ru-RU" smtClean="0"/>
              <a:t>02.02.2018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CD2E5C-9608-4394-A6E2-2368CD7936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0299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26" Type="http://schemas.openxmlformats.org/officeDocument/2006/relationships/image" Target="../media/image41.png"/><Relationship Id="rId3" Type="http://schemas.openxmlformats.org/officeDocument/2006/relationships/image" Target="../media/image18.png"/><Relationship Id="rId21" Type="http://schemas.openxmlformats.org/officeDocument/2006/relationships/image" Target="../media/image36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5" Type="http://schemas.openxmlformats.org/officeDocument/2006/relationships/image" Target="../media/image40.png"/><Relationship Id="rId2" Type="http://schemas.openxmlformats.org/officeDocument/2006/relationships/image" Target="../media/image4.png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24" Type="http://schemas.openxmlformats.org/officeDocument/2006/relationships/image" Target="../media/image39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23" Type="http://schemas.openxmlformats.org/officeDocument/2006/relationships/image" Target="../media/image38.png"/><Relationship Id="rId28" Type="http://schemas.openxmlformats.org/officeDocument/2006/relationships/image" Target="../media/image43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37.png"/><Relationship Id="rId27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4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9008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00288" y="1423006"/>
            <a:ext cx="91297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Принципы создания </a:t>
            </a:r>
          </a:p>
          <a:p>
            <a:pPr algn="ctr"/>
            <a:r>
              <a:rPr lang="ru-RU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композиционного решения мультимедийной презентации.</a:t>
            </a:r>
            <a:endParaRPr lang="ru-RU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432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679" y="2000250"/>
            <a:ext cx="7502088" cy="485774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500573" y="975837"/>
            <a:ext cx="430328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Крайняя с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еверная</a:t>
            </a:r>
            <a:r>
              <a:rPr lang="ru-RU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точка Крыма расположена на </a:t>
            </a:r>
            <a:r>
              <a:rPr lang="ru-RU" sz="24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Перекопском</a:t>
            </a:r>
            <a:r>
              <a:rPr lang="ru-RU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перешейке, крайняя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южная</a:t>
            </a:r>
            <a:r>
              <a:rPr lang="ru-RU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— мыс Николая, крайняя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западная</a:t>
            </a:r>
            <a:r>
              <a:rPr lang="ru-RU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— мыс Кара-</a:t>
            </a:r>
            <a:r>
              <a:rPr lang="ru-RU" sz="24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Мрун</a:t>
            </a:r>
            <a:r>
              <a:rPr lang="ru-RU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(Прибойный) на </a:t>
            </a:r>
            <a:r>
              <a:rPr lang="ru-RU" sz="24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Тарханкуте</a:t>
            </a:r>
            <a:r>
              <a:rPr lang="ru-RU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крайняя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восточная</a:t>
            </a:r>
            <a:r>
              <a:rPr lang="ru-RU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— мыс Фонарь на Керченском полуострове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2143125" y="1243013"/>
            <a:ext cx="7258052" cy="85820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2271715" y="2368396"/>
            <a:ext cx="7129462" cy="439334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>
            <a:off x="1" y="3077057"/>
            <a:ext cx="7786687" cy="109633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>
            <a:off x="7493409" y="3879273"/>
            <a:ext cx="1224520" cy="33554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871788" y="192403"/>
            <a:ext cx="4621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Лаконичность.</a:t>
            </a:r>
            <a:endParaRPr lang="ru-RU" sz="2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41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00574"/>
            <a:ext cx="6913463" cy="57917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1462" y="4312832"/>
            <a:ext cx="1322947" cy="15790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6034" y="4599484"/>
            <a:ext cx="2456901" cy="14753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3792"/>
            <a:ext cx="2901948" cy="318848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454938" y="31657"/>
            <a:ext cx="72821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</a:t>
            </a:r>
            <a:r>
              <a:rPr lang="ru-RU" sz="2800" b="1" i="1" dirty="0" smtClean="0">
                <a:solidFill>
                  <a:srgbClr val="C00000"/>
                </a:solidFill>
              </a:rPr>
              <a:t>Акцент на основных смысловых элементах</a:t>
            </a:r>
            <a:endParaRPr lang="ru-RU" sz="2800" b="1" i="1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913463" y="994138"/>
            <a:ext cx="40144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Структурированность</a:t>
            </a:r>
            <a:endParaRPr lang="ru-RU" sz="2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38677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926" y="-594"/>
            <a:ext cx="6718374" cy="68585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 rot="3549602">
            <a:off x="2332635" y="2700602"/>
            <a:ext cx="7273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Тигр 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3092288">
            <a:off x="1346013" y="3228648"/>
            <a:ext cx="10301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Евфрат 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3024087">
            <a:off x="2456774" y="4174671"/>
            <a:ext cx="208101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</a:rPr>
              <a:t>Междуречье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177696" y="1596866"/>
            <a:ext cx="232307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</a:rPr>
              <a:t>Междуречье =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226724" y="2089309"/>
            <a:ext cx="257474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</a:rPr>
              <a:t>Месопотамия =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210414" y="2581752"/>
            <a:ext cx="163698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</a:rPr>
              <a:t>Двуречье</a:t>
            </a:r>
            <a:r>
              <a:rPr kumimoji="0" lang="ru-RU" sz="2600" b="1" i="1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</a:rPr>
              <a:t> 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131320" y="4486574"/>
            <a:ext cx="11897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1" dirty="0" smtClean="0">
                <a:solidFill>
                  <a:srgbClr val="C00000"/>
                </a:solidFill>
              </a:rPr>
              <a:t>Вавилон </a:t>
            </a:r>
            <a:endParaRPr lang="ru-RU" sz="2000" b="1" i="1" dirty="0">
              <a:solidFill>
                <a:srgbClr val="C00000"/>
              </a:solidFill>
            </a:endParaRPr>
          </a:p>
        </p:txBody>
      </p:sp>
      <p:sp>
        <p:nvSpPr>
          <p:cNvPr id="11" name="5-конечная звезда 10"/>
          <p:cNvSpPr/>
          <p:nvPr/>
        </p:nvSpPr>
        <p:spPr>
          <a:xfrm>
            <a:off x="3240108" y="4600575"/>
            <a:ext cx="257175" cy="18573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516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3017" y="940495"/>
            <a:ext cx="4011516" cy="44626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668" y="2072020"/>
            <a:ext cx="4279763" cy="37005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0091" y="1755503"/>
            <a:ext cx="3761558" cy="33469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3728" y="1596742"/>
            <a:ext cx="890093" cy="6340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8355" y="3538234"/>
            <a:ext cx="1103472" cy="76816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 rot="2523879">
            <a:off x="2925565" y="3098148"/>
            <a:ext cx="29306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3200" b="1" i="0" u="none" strike="noStrike" kern="10" cap="none" spc="0" normalizeH="0" baseline="0" noProof="0" dirty="0" smtClean="0">
                <a:ln w="3175">
                  <a:solidFill>
                    <a:srgbClr val="336600"/>
                  </a:solidFill>
                  <a:round/>
                  <a:headEnd/>
                  <a:tailEnd/>
                </a:ln>
                <a:solidFill>
                  <a:srgbClr val="9D074E">
                    <a:lumMod val="50000"/>
                  </a:srgb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Месопотамия</a:t>
            </a:r>
            <a:endParaRPr kumimoji="0" lang="ru-RU" sz="3200" b="1" i="0" u="none" strike="noStrike" kern="10" cap="none" spc="0" normalizeH="0" baseline="0" noProof="0" dirty="0">
              <a:ln w="3175">
                <a:solidFill>
                  <a:srgbClr val="336600"/>
                </a:solidFill>
                <a:round/>
                <a:headEnd/>
                <a:tailEnd/>
              </a:ln>
              <a:solidFill>
                <a:srgbClr val="9D074E">
                  <a:lumMod val="50000"/>
                </a:srgbClr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3313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53" y="1472145"/>
            <a:ext cx="6476094" cy="32998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7459" y="781205"/>
            <a:ext cx="2377646" cy="85961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420379" y="1418334"/>
            <a:ext cx="26965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/>
            <a:r>
              <a:rPr lang="ru-RU" sz="2800" b="1" i="1" dirty="0">
                <a:solidFill>
                  <a:prstClr val="black"/>
                </a:solidFill>
                <a:latin typeface="Century Gothic" panose="020B0502020202020204"/>
              </a:rPr>
              <a:t>греет в холод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420379" y="1941554"/>
            <a:ext cx="40527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/>
            <a:r>
              <a:rPr lang="ru-RU" sz="2800" b="1" i="1" dirty="0">
                <a:solidFill>
                  <a:prstClr val="black"/>
                </a:solidFill>
                <a:latin typeface="Century Gothic" panose="020B0502020202020204"/>
              </a:rPr>
              <a:t>защищает от зверей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404757" y="2522798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457200"/>
            <a:r>
              <a:rPr lang="ru-RU" sz="2800" b="1" i="1" dirty="0">
                <a:solidFill>
                  <a:prstClr val="black"/>
                </a:solidFill>
                <a:latin typeface="Century Gothic" panose="020B0502020202020204"/>
              </a:rPr>
              <a:t>пища, приготовленная на огне, вкуснее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068951" y="3789763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457200"/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265991">
                    <a:lumMod val="50000"/>
                  </a:srgbClr>
                </a:solidFill>
                <a:effectLst/>
                <a:uLnTx/>
                <a:uFillTx/>
              </a:rPr>
              <a:t>Первоначально люди брали огонь от загоревшихся после попадания </a:t>
            </a: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265991">
                    <a:lumMod val="50000"/>
                  </a:srgbClr>
                </a:solidFill>
                <a:effectLst/>
                <a:uLnTx/>
                <a:uFillTx/>
              </a:rPr>
              <a:t>молнии </a:t>
            </a: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265991">
                    <a:lumMod val="50000"/>
                  </a:srgbClr>
                </a:solidFill>
                <a:effectLst/>
                <a:uLnTx/>
                <a:uFillTx/>
              </a:rPr>
              <a:t>деревьев.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3092" y="852108"/>
            <a:ext cx="1469263" cy="143878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76902" y="4962276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457200"/>
            <a:r>
              <a:rPr lang="ru-RU" sz="2800" b="1" i="1" dirty="0">
                <a:solidFill>
                  <a:srgbClr val="FF0000"/>
                </a:solidFill>
                <a:latin typeface="Century Gothic" panose="020B0502020202020204"/>
              </a:rPr>
              <a:t>Дежурили возле огня, чтобы не погас</a:t>
            </a:r>
            <a:r>
              <a:rPr lang="ru-RU" sz="2800" dirty="0">
                <a:solidFill>
                  <a:prstClr val="black"/>
                </a:solidFill>
                <a:latin typeface="Century Gothic" panose="020B0502020202020204"/>
              </a:rPr>
              <a:t>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979682" y="-80496"/>
            <a:ext cx="758380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Последовательность. </a:t>
            </a:r>
          </a:p>
          <a:p>
            <a:pPr algn="ctr"/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Использование видеоинформации -  анимации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8838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98474"/>
            <a:ext cx="6383065" cy="13595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486" y="5675421"/>
            <a:ext cx="4932091" cy="11827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51" y="4294484"/>
            <a:ext cx="5163760" cy="12924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387" y="4454555"/>
            <a:ext cx="4060288" cy="11766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5883" y="3037819"/>
            <a:ext cx="3871296" cy="12924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5883" y="3237120"/>
            <a:ext cx="3859102" cy="10120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2970" y="1753793"/>
            <a:ext cx="2584928" cy="12924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8033" y="1997029"/>
            <a:ext cx="3334801" cy="101812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9201" y="482741"/>
            <a:ext cx="1292464" cy="129246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6957" y="801322"/>
            <a:ext cx="3596952" cy="101812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94"/>
            <a:ext cx="1755851" cy="1695993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18966" y="1747650"/>
            <a:ext cx="10073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i="1" dirty="0" err="1">
                <a:solidFill>
                  <a:srgbClr val="44546A">
                    <a:lumMod val="50000"/>
                  </a:srgbClr>
                </a:solidFill>
              </a:rPr>
              <a:t>Маслоу</a:t>
            </a:r>
            <a:r>
              <a:rPr lang="ru-RU" b="1" i="1" dirty="0">
                <a:solidFill>
                  <a:srgbClr val="44546A">
                    <a:lumMod val="50000"/>
                  </a:srgbClr>
                </a:solidFill>
              </a:rPr>
              <a:t> 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1801" y="4618834"/>
            <a:ext cx="2103302" cy="223132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600" y="5022035"/>
            <a:ext cx="3054361" cy="203014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4051" y="4763478"/>
            <a:ext cx="3127519" cy="208501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8427" y="4790879"/>
            <a:ext cx="2999492" cy="2091109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5813046" y="5727651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3200" b="1" i="1" dirty="0">
                <a:solidFill>
                  <a:srgbClr val="44546A">
                    <a:lumMod val="50000"/>
                  </a:srgbClr>
                </a:solidFill>
              </a:rPr>
              <a:t>Еда, вода, воздух, тепло, отдых, сон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0949" y="4032054"/>
            <a:ext cx="2420322" cy="166435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5939" y="3930190"/>
            <a:ext cx="2444708" cy="1822862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5555445" y="4497611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3200" b="1" i="1" dirty="0">
                <a:solidFill>
                  <a:srgbClr val="44546A">
                    <a:lumMod val="50000"/>
                  </a:srgbClr>
                </a:solidFill>
              </a:rPr>
              <a:t>Личная безопасность, здоровье, стабильность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0046" y="2788362"/>
            <a:ext cx="2420322" cy="162167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6272" y="2826753"/>
            <a:ext cx="2743438" cy="151803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8247" y="2871914"/>
            <a:ext cx="2523963" cy="1487553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5352747" y="3465077"/>
            <a:ext cx="49963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i="1" dirty="0">
                <a:solidFill>
                  <a:srgbClr val="44546A">
                    <a:lumMod val="50000"/>
                  </a:srgbClr>
                </a:solidFill>
              </a:rPr>
              <a:t>Любовь, дружба, общение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6827" y="1640109"/>
            <a:ext cx="2597121" cy="148755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6624" y="1534340"/>
            <a:ext cx="2627604" cy="1615580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9354" y="1543485"/>
            <a:ext cx="2389839" cy="1597290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>
          <a:xfrm>
            <a:off x="5371110" y="2005640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3200" b="1" i="1" dirty="0">
                <a:solidFill>
                  <a:srgbClr val="44546A">
                    <a:lumMod val="50000"/>
                  </a:srgbClr>
                </a:solidFill>
              </a:rPr>
              <a:t>Потребность в уважении, самооценка 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2747" y="314725"/>
            <a:ext cx="2322777" cy="1548518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5194" y="48086"/>
            <a:ext cx="2365453" cy="1883827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0444" y="156025"/>
            <a:ext cx="6962235" cy="1603387"/>
          </a:xfrm>
          <a:prstGeom prst="rect">
            <a:avLst/>
          </a:prstGeom>
        </p:spPr>
      </p:pic>
      <p:sp>
        <p:nvSpPr>
          <p:cNvPr id="34" name="Прямоугольник 33"/>
          <p:cNvSpPr/>
          <p:nvPr/>
        </p:nvSpPr>
        <p:spPr>
          <a:xfrm>
            <a:off x="1126358" y="-68969"/>
            <a:ext cx="43649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Графическая наглядность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8481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26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82982" y="304800"/>
            <a:ext cx="7412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/>
              <a:t>Использование видеоинформации.</a:t>
            </a:r>
            <a:endParaRPr lang="ru-RU" sz="2400" b="1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872346" y="182618"/>
            <a:ext cx="3125691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i="1" dirty="0"/>
              <a:t>Видеофрагмент должен быть ограничен по времени. Видеоинформация должна сопровождаться вопросами развивающегося характера, комментариями учителя. Учитель должен сопровождать видеофильм объяснениями.</a:t>
            </a:r>
            <a:r>
              <a:rPr lang="ru-RU" dirty="0"/>
              <a:t> </a:t>
            </a:r>
          </a:p>
        </p:txBody>
      </p:sp>
      <p:pic>
        <p:nvPicPr>
          <p:cNvPr id="5" name="Чистый город- миф или реальность!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0653" y="902502"/>
            <a:ext cx="8740282" cy="491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54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4264415"/>
              </p:ext>
            </p:extLst>
          </p:nvPr>
        </p:nvGraphicFramePr>
        <p:xfrm>
          <a:off x="479425" y="337368"/>
          <a:ext cx="11255375" cy="61107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367386"/>
                <a:gridCol w="3166062"/>
                <a:gridCol w="5721927"/>
              </a:tblGrid>
              <a:tr h="571733">
                <a:tc>
                  <a:txBody>
                    <a:bodyPr/>
                    <a:lstStyle/>
                    <a:p>
                      <a:r>
                        <a:rPr lang="ru-RU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Название проекта</a:t>
                      </a:r>
                      <a:endParaRPr lang="ru-RU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автор</a:t>
                      </a:r>
                      <a:endParaRPr lang="ru-RU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Основное содержание проекта</a:t>
                      </a:r>
                      <a:endParaRPr lang="ru-RU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1418463">
                <a:tc>
                  <a:txBody>
                    <a:bodyPr/>
                    <a:lstStyle/>
                    <a:p>
                      <a:r>
                        <a:rPr lang="ru-RU" dirty="0" smtClean="0"/>
                        <a:t> 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1551709">
                <a:tc>
                  <a:txBody>
                    <a:bodyPr/>
                    <a:lstStyle/>
                    <a:p>
                      <a:r>
                        <a:rPr lang="ru-RU" b="1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</a:p>
                    <a:p>
                      <a:endParaRPr lang="ru-RU" b="1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.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  <a:tr h="2568795">
                <a:tc>
                  <a:txBody>
                    <a:bodyPr/>
                    <a:lstStyle/>
                    <a:p>
                      <a:endParaRPr lang="ru-RU" sz="2000" b="1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655360" y="887527"/>
            <a:ext cx="20974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b="1" i="1" dirty="0">
                <a:solidFill>
                  <a:prstClr val="black">
                    <a:lumMod val="95000"/>
                    <a:lumOff val="5000"/>
                  </a:prstClr>
                </a:solidFill>
              </a:rPr>
              <a:t>Автономизация</a:t>
            </a:r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55360" y="2508508"/>
            <a:ext cx="19034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b="1" i="1" dirty="0">
                <a:solidFill>
                  <a:prstClr val="black">
                    <a:lumMod val="95000"/>
                    <a:lumOff val="5000"/>
                  </a:prstClr>
                </a:solidFill>
              </a:rPr>
              <a:t>Конфедерация</a:t>
            </a:r>
            <a:r>
              <a:rPr lang="ru-RU" b="1" i="1" dirty="0">
                <a:solidFill>
                  <a:prstClr val="black">
                    <a:lumMod val="95000"/>
                    <a:lumOff val="5000"/>
                  </a:prstClr>
                </a:solidFill>
              </a:rPr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155404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9425" y="4107133"/>
            <a:ext cx="23236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1" dirty="0" smtClean="0"/>
              <a:t>Социалистическая</a:t>
            </a:r>
          </a:p>
          <a:p>
            <a:pPr algn="ctr"/>
            <a:r>
              <a:rPr lang="ru-RU" sz="2000" b="1" i="1" dirty="0" smtClean="0"/>
              <a:t> федерация</a:t>
            </a:r>
            <a:endParaRPr lang="ru-RU" sz="2000" b="1" i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752857" y="818923"/>
            <a:ext cx="312147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i="1" dirty="0" err="1" smtClean="0">
                <a:solidFill>
                  <a:prstClr val="black"/>
                </a:solidFill>
              </a:rPr>
              <a:t>И.В.Сталин</a:t>
            </a:r>
            <a:endParaRPr lang="ru-RU" sz="2000" b="1" i="1" dirty="0" smtClean="0">
              <a:solidFill>
                <a:prstClr val="black"/>
              </a:solidFill>
            </a:endParaRPr>
          </a:p>
          <a:p>
            <a:pPr lvl="0" algn="ctr"/>
            <a:r>
              <a:rPr lang="ru-RU" sz="2000" b="1" i="1" dirty="0" smtClean="0">
                <a:solidFill>
                  <a:prstClr val="black"/>
                </a:solidFill>
              </a:rPr>
              <a:t> </a:t>
            </a:r>
            <a:r>
              <a:rPr lang="ru-RU" sz="2000" b="1" i="1" dirty="0">
                <a:solidFill>
                  <a:prstClr val="black"/>
                </a:solidFill>
              </a:rPr>
              <a:t>(генсек ЦК РКП(б), нарком по делам национальностей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752857" y="2508508"/>
            <a:ext cx="319087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i="1" dirty="0" err="1">
                <a:solidFill>
                  <a:prstClr val="black">
                    <a:lumMod val="95000"/>
                    <a:lumOff val="5000"/>
                  </a:prstClr>
                </a:solidFill>
              </a:rPr>
              <a:t>Х.Г.Раковский</a:t>
            </a:r>
            <a:r>
              <a:rPr lang="ru-RU" sz="2000" b="1" i="1" dirty="0">
                <a:solidFill>
                  <a:prstClr val="black">
                    <a:lumMod val="95000"/>
                    <a:lumOff val="5000"/>
                  </a:prstClr>
                </a:solidFill>
              </a:rPr>
              <a:t>, </a:t>
            </a:r>
            <a:endParaRPr lang="ru-RU" sz="2000" b="1" i="1" dirty="0" smtClean="0">
              <a:solidFill>
                <a:prstClr val="black">
                  <a:lumMod val="95000"/>
                  <a:lumOff val="5000"/>
                </a:prstClr>
              </a:solidFill>
            </a:endParaRPr>
          </a:p>
          <a:p>
            <a:pPr lvl="0" algn="ctr"/>
            <a:r>
              <a:rPr lang="ru-RU" sz="2000" b="1" i="1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председатель </a:t>
            </a:r>
            <a:r>
              <a:rPr lang="ru-RU" sz="2000" b="1" i="1" dirty="0">
                <a:solidFill>
                  <a:prstClr val="black">
                    <a:lumMod val="95000"/>
                    <a:lumOff val="5000"/>
                  </a:prstClr>
                </a:solidFill>
              </a:rPr>
              <a:t>Совнаркома Украинской ССР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952633" y="4090215"/>
            <a:ext cx="292169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i="1" dirty="0" err="1">
                <a:solidFill>
                  <a:prstClr val="black">
                    <a:lumMod val="95000"/>
                    <a:lumOff val="5000"/>
                  </a:prstClr>
                </a:solidFill>
              </a:rPr>
              <a:t>В.И.Ленин</a:t>
            </a:r>
            <a:r>
              <a:rPr lang="ru-RU" sz="2000" b="1" i="1" dirty="0">
                <a:solidFill>
                  <a:prstClr val="black">
                    <a:lumMod val="95000"/>
                    <a:lumOff val="5000"/>
                  </a:prstClr>
                </a:solidFill>
              </a:rPr>
              <a:t>, председатель Совнаркома РСФСР, Председатель Совета Труда и Обороны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107112" y="818923"/>
            <a:ext cx="52120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i="1" dirty="0">
                <a:solidFill>
                  <a:prstClr val="black">
                    <a:lumMod val="95000"/>
                    <a:lumOff val="5000"/>
                  </a:prstClr>
                </a:solidFill>
              </a:rPr>
              <a:t>Все советские республики входят в состав РСФСР на правах автономных. Руководящие органы РСФСР становятся центральными союзными государственными органами. Полномочия автономных республик урезаются.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137818" y="2289392"/>
            <a:ext cx="541413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i="1" dirty="0">
                <a:solidFill>
                  <a:prstClr val="black">
                    <a:lumMod val="95000"/>
                    <a:lumOff val="5000"/>
                  </a:prstClr>
                </a:solidFill>
              </a:rPr>
              <a:t>Все советские республики заключают между собой двусторонние равноправные договоры. Центральные союзные органы не создаются. Полномочия субъектов объединения равные.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107112" y="3831947"/>
            <a:ext cx="56276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i="1" dirty="0">
                <a:solidFill>
                  <a:prstClr val="black">
                    <a:lumMod val="95000"/>
                    <a:lumOff val="5000"/>
                  </a:prstClr>
                </a:solidFill>
              </a:rPr>
              <a:t>Все советские республики, включая РСФСР, </a:t>
            </a:r>
            <a:r>
              <a:rPr lang="ru-RU" sz="2000" b="1" i="1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образуют </a:t>
            </a:r>
            <a:r>
              <a:rPr lang="ru-RU" sz="2000" b="1" i="1" dirty="0">
                <a:solidFill>
                  <a:prstClr val="black">
                    <a:lumMod val="95000"/>
                    <a:lumOff val="5000"/>
                  </a:prstClr>
                </a:solidFill>
              </a:rPr>
              <a:t>союз равноправных – Союз Советских Социалистических Республик. Создаются новые центральные руководящие органы. Союзные республики сохраняют широкие, равные полномочия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8343" y="471913"/>
            <a:ext cx="2731245" cy="334089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798" y="1065548"/>
            <a:ext cx="2213040" cy="328602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7743" y="2516861"/>
            <a:ext cx="2627604" cy="3462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98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de9d29cb91d775aa951342293e4ab6eb0d0f0a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249</Words>
  <Application>Microsoft Office PowerPoint</Application>
  <PresentationFormat>Широкоэкранный</PresentationFormat>
  <Paragraphs>47</Paragraphs>
  <Slides>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6" baseType="lpstr">
      <vt:lpstr>Arial</vt:lpstr>
      <vt:lpstr>Book Antiqua</vt:lpstr>
      <vt:lpstr>Calibri</vt:lpstr>
      <vt:lpstr>Calibri Light</vt:lpstr>
      <vt:lpstr>Century Gothic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16</cp:revision>
  <dcterms:created xsi:type="dcterms:W3CDTF">2017-12-29T05:22:21Z</dcterms:created>
  <dcterms:modified xsi:type="dcterms:W3CDTF">2018-02-02T10:53:53Z</dcterms:modified>
</cp:coreProperties>
</file>