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1"/>
  </p:sldMasterIdLst>
  <p:sldIdLst>
    <p:sldId id="256" r:id="rId2"/>
    <p:sldId id="303" r:id="rId3"/>
    <p:sldId id="287" r:id="rId4"/>
    <p:sldId id="288" r:id="rId5"/>
    <p:sldId id="294" r:id="rId6"/>
    <p:sldId id="295" r:id="rId7"/>
    <p:sldId id="296" r:id="rId8"/>
    <p:sldId id="293" r:id="rId9"/>
    <p:sldId id="297" r:id="rId10"/>
    <p:sldId id="308" r:id="rId11"/>
    <p:sldId id="289" r:id="rId12"/>
    <p:sldId id="291" r:id="rId13"/>
    <p:sldId id="290" r:id="rId14"/>
    <p:sldId id="283" r:id="rId15"/>
    <p:sldId id="280" r:id="rId16"/>
    <p:sldId id="300" r:id="rId17"/>
    <p:sldId id="304" r:id="rId18"/>
    <p:sldId id="301" r:id="rId19"/>
    <p:sldId id="267" r:id="rId20"/>
    <p:sldId id="266" r:id="rId21"/>
    <p:sldId id="271" r:id="rId22"/>
    <p:sldId id="261" r:id="rId23"/>
    <p:sldId id="285" r:id="rId24"/>
    <p:sldId id="272" r:id="rId25"/>
    <p:sldId id="262" r:id="rId26"/>
    <p:sldId id="270" r:id="rId27"/>
    <p:sldId id="264" r:id="rId28"/>
    <p:sldId id="277" r:id="rId29"/>
    <p:sldId id="260" r:id="rId30"/>
    <p:sldId id="273" r:id="rId31"/>
    <p:sldId id="263" r:id="rId32"/>
    <p:sldId id="268" r:id="rId33"/>
    <p:sldId id="265" r:id="rId34"/>
    <p:sldId id="257" r:id="rId35"/>
    <p:sldId id="274" r:id="rId36"/>
    <p:sldId id="275" r:id="rId37"/>
    <p:sldId id="298" r:id="rId38"/>
    <p:sldId id="309" r:id="rId39"/>
    <p:sldId id="310" r:id="rId40"/>
    <p:sldId id="292" r:id="rId41"/>
    <p:sldId id="302" r:id="rId42"/>
    <p:sldId id="311" r:id="rId43"/>
    <p:sldId id="279" r:id="rId44"/>
    <p:sldId id="307" r:id="rId45"/>
    <p:sldId id="305" r:id="rId46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5" autoAdjust="0"/>
    <p:restoredTop sz="94660"/>
  </p:normalViewPr>
  <p:slideViewPr>
    <p:cSldViewPr snapToGrid="0">
      <p:cViewPr varScale="1">
        <p:scale>
          <a:sx n="46" d="100"/>
          <a:sy n="46" d="100"/>
        </p:scale>
        <p:origin x="-90" y="-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9085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940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300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73661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5051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5535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85918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7506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3141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380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0199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7374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903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5101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6302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6905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9693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47020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165223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Грехи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44683" y="4326673"/>
            <a:ext cx="5597912" cy="196261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учитель истории </a:t>
            </a:r>
          </a:p>
          <a:p>
            <a:pPr algn="ctr"/>
            <a:r>
              <a:rPr lang="ru-RU" dirty="0" smtClean="0"/>
              <a:t> ГБОУ РК «Симферопольская специальная школа-интернат №2»</a:t>
            </a:r>
          </a:p>
          <a:p>
            <a:pPr algn="ctr"/>
            <a:r>
              <a:rPr lang="ru-RU" dirty="0" err="1" smtClean="0"/>
              <a:t>Правдивец</a:t>
            </a:r>
            <a:r>
              <a:rPr lang="ru-RU" dirty="0" smtClean="0"/>
              <a:t> Анна Витальевна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9425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472" y="89836"/>
            <a:ext cx="9838797" cy="928429"/>
          </a:xfrm>
        </p:spPr>
        <p:txBody>
          <a:bodyPr/>
          <a:lstStyle/>
          <a:p>
            <a:pPr algn="just"/>
            <a:r>
              <a:rPr lang="ru-RU" dirty="0" smtClean="0"/>
              <a:t>Архангелы 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Михаил  Гавриил        Рафаил           </a:t>
            </a:r>
            <a:r>
              <a:rPr lang="ru-RU" sz="3200" dirty="0" err="1" smtClean="0"/>
              <a:t>Уриил</a:t>
            </a:r>
            <a:r>
              <a:rPr lang="ru-RU" sz="3200" dirty="0" smtClean="0"/>
              <a:t>  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7837" y="3720503"/>
            <a:ext cx="11333497" cy="564500"/>
          </a:xfrm>
        </p:spPr>
        <p:txBody>
          <a:bodyPr/>
          <a:lstStyle/>
          <a:p>
            <a:pPr algn="just"/>
            <a:r>
              <a:rPr lang="ru-RU" dirty="0" err="1" smtClean="0"/>
              <a:t>Салафиил</a:t>
            </a:r>
            <a:r>
              <a:rPr lang="ru-RU" dirty="0" smtClean="0"/>
              <a:t>                        </a:t>
            </a:r>
            <a:r>
              <a:rPr lang="ru-RU" dirty="0" err="1" smtClean="0"/>
              <a:t>Иегудиил</a:t>
            </a:r>
            <a:r>
              <a:rPr lang="ru-RU" dirty="0" smtClean="0"/>
              <a:t>                 </a:t>
            </a:r>
            <a:r>
              <a:rPr lang="ru-RU" dirty="0" err="1" smtClean="0"/>
              <a:t>Варахиил</a:t>
            </a:r>
            <a:r>
              <a:rPr lang="ru-RU" dirty="0" smtClean="0"/>
              <a:t>                      </a:t>
            </a:r>
            <a:r>
              <a:rPr lang="ru-RU" dirty="0" err="1" smtClean="0"/>
              <a:t>Иеремиил</a:t>
            </a:r>
            <a:r>
              <a:rPr lang="ru-RU" dirty="0" smtClean="0"/>
              <a:t>     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2238" y="-14169"/>
            <a:ext cx="1965710" cy="3027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30430" y="1108206"/>
            <a:ext cx="3461659" cy="24693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93783" y="1027535"/>
            <a:ext cx="1786336" cy="2692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55031" y="983902"/>
            <a:ext cx="2568814" cy="2466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6846" y="4133884"/>
            <a:ext cx="2598529" cy="27115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98400" y="4285003"/>
            <a:ext cx="2469488" cy="24497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92089" y="4187638"/>
            <a:ext cx="2869246" cy="26843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30913" y="4341470"/>
            <a:ext cx="2060691" cy="247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914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833" y="452718"/>
            <a:ext cx="6872178" cy="1400530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У каждого есть свой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ангел-хранитель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50637"/>
            <a:ext cx="4275833" cy="69086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21944" y="1853248"/>
            <a:ext cx="6226067" cy="492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834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1959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085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3" y="156983"/>
            <a:ext cx="11829738" cy="2121521"/>
          </a:xfrm>
        </p:spPr>
        <p:txBody>
          <a:bodyPr/>
          <a:lstStyle/>
          <a:p>
            <a:pPr algn="just"/>
            <a:r>
              <a:rPr lang="ru-RU" sz="2400" dirty="0" smtClean="0"/>
              <a:t>Один из самых светлых и сильных ангелов захотел сам стать как Бог. Он перестал слушаться Бога, сделался врагом Бога. За противление Богу все ангелы, которые поддержали отступника, лишились данного им света и блаженства (т.е. радости) и сделались злыми, темными духами. Теперь они называются </a:t>
            </a:r>
            <a:r>
              <a:rPr lang="ru-RU" sz="2400" dirty="0" smtClean="0">
                <a:solidFill>
                  <a:schemeClr val="bg1"/>
                </a:solidFill>
              </a:rPr>
              <a:t>бесами, демонами и </a:t>
            </a:r>
            <a:r>
              <a:rPr lang="ru-RU" sz="2400" dirty="0" err="1" smtClean="0">
                <a:solidFill>
                  <a:schemeClr val="bg1"/>
                </a:solidFill>
              </a:rPr>
              <a:t>диаволами</a:t>
            </a:r>
            <a:r>
              <a:rPr lang="ru-RU" sz="2400" dirty="0" smtClean="0"/>
              <a:t>. Самый главный </a:t>
            </a:r>
            <a:r>
              <a:rPr lang="ru-RU" sz="2400" dirty="0" err="1" smtClean="0"/>
              <a:t>диавол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– сатана</a:t>
            </a:r>
            <a:r>
              <a:rPr lang="ru-RU" sz="2400" dirty="0" smtClean="0"/>
              <a:t>, т.е. противник = враг Бога.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558088"/>
            <a:ext cx="4267200" cy="4305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65377" y="2804496"/>
            <a:ext cx="2794495" cy="3124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58049" y="3157537"/>
            <a:ext cx="4933951" cy="370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73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196119" cy="1400530"/>
          </a:xfrm>
        </p:spPr>
        <p:txBody>
          <a:bodyPr/>
          <a:lstStyle/>
          <a:p>
            <a:r>
              <a:rPr lang="ru-RU" sz="2400" dirty="0" smtClean="0"/>
              <a:t>Диавол научил людей не слушаться Бога – грешить. Он хитростью и обманом научил Адама и Еву нарушить волю Божию.</a:t>
            </a:r>
            <a:br>
              <a:rPr lang="ru-RU" sz="2400" dirty="0" smtClean="0"/>
            </a:br>
            <a:r>
              <a:rPr lang="ru-RU" sz="2400" dirty="0" smtClean="0"/>
              <a:t>За непослушание люди были изгнаны из рая.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3530" y="2443597"/>
            <a:ext cx="3038475" cy="3800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07709" y="1934009"/>
            <a:ext cx="4286250" cy="4819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96182" y="1853248"/>
            <a:ext cx="4445391" cy="43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65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214" y="466365"/>
            <a:ext cx="7911034" cy="5797957"/>
          </a:xfrm>
        </p:spPr>
        <p:txBody>
          <a:bodyPr/>
          <a:lstStyle/>
          <a:p>
            <a:pPr algn="ctr"/>
            <a:r>
              <a:rPr lang="ru-RU" sz="3600" dirty="0" smtClean="0"/>
              <a:t>Первородный (прародительский) грех –</a:t>
            </a:r>
            <a:br>
              <a:rPr lang="ru-RU" sz="3600" dirty="0" smtClean="0"/>
            </a:br>
            <a:r>
              <a:rPr lang="ru-RU" sz="3200" dirty="0" smtClean="0"/>
              <a:t>христианский богословский термин, означающий первый совершившийся на земле – прародителями Адамом и Евой – грех, последствия которого проявляются у всех живших или живущих на земле людей в силу наследования поврежденной человеческой природы.</a:t>
            </a:r>
            <a:br>
              <a:rPr lang="ru-RU" sz="3200" dirty="0" smtClean="0"/>
            </a:br>
            <a:endParaRPr lang="ru-RU" sz="3600" dirty="0"/>
          </a:p>
        </p:txBody>
      </p:sp>
      <p:pic>
        <p:nvPicPr>
          <p:cNvPr id="1026" name="Picture 2" descr="F:\картинки2\грехопадени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7430" y="1048216"/>
            <a:ext cx="4154570" cy="5196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6908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2" y="0"/>
            <a:ext cx="11129555" cy="6858000"/>
          </a:xfrm>
        </p:spPr>
        <p:txBody>
          <a:bodyPr/>
          <a:lstStyle/>
          <a:p>
            <a:pPr algn="ctr"/>
            <a:r>
              <a:rPr lang="ru-RU" dirty="0" smtClean="0"/>
              <a:t>Грех – нарушение Божьей воли.</a:t>
            </a:r>
            <a:br>
              <a:rPr lang="ru-RU" dirty="0" smtClean="0"/>
            </a:br>
            <a:r>
              <a:rPr lang="ru-RU" dirty="0" smtClean="0"/>
              <a:t>Грех является причиной разделения между  Богом и людьми.</a:t>
            </a:r>
            <a:br>
              <a:rPr lang="ru-RU" dirty="0" smtClean="0"/>
            </a:br>
            <a:r>
              <a:rPr lang="ru-RU" sz="8800" dirty="0" smtClean="0"/>
              <a:t>Грех.</a:t>
            </a:r>
            <a:br>
              <a:rPr lang="ru-RU" sz="8800" dirty="0" smtClean="0"/>
            </a:br>
            <a:r>
              <a:rPr lang="ru-RU" sz="4400" dirty="0" smtClean="0"/>
              <a:t>Без покаяния, без отвержения греха спасение невозможно.</a:t>
            </a:r>
            <a:br>
              <a:rPr lang="ru-RU" sz="4400" dirty="0" smtClean="0"/>
            </a:br>
            <a:r>
              <a:rPr lang="ru-RU" sz="4400" dirty="0" smtClean="0"/>
              <a:t>Человек не может наследовать </a:t>
            </a:r>
            <a:br>
              <a:rPr lang="ru-RU" sz="4400" dirty="0" smtClean="0"/>
            </a:br>
            <a:r>
              <a:rPr lang="ru-RU" sz="4400" dirty="0" smtClean="0"/>
              <a:t>жизнь вечную, если он не оставит жизнь греховную.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5770661"/>
          </a:xfrm>
        </p:spPr>
        <p:txBody>
          <a:bodyPr/>
          <a:lstStyle/>
          <a:p>
            <a:pPr algn="ctr"/>
            <a:r>
              <a:rPr lang="ru-RU" sz="4000" dirty="0" smtClean="0"/>
              <a:t>Семь смертных грехов завещали нам предки, </a:t>
            </a:r>
            <a:br>
              <a:rPr lang="ru-RU" sz="4000" dirty="0" smtClean="0"/>
            </a:br>
            <a:r>
              <a:rPr lang="ru-RU" sz="4000" dirty="0" smtClean="0"/>
              <a:t>семь смертных грехов-прочитай, не греши.</a:t>
            </a:r>
            <a:br>
              <a:rPr lang="ru-RU" sz="4000" dirty="0" smtClean="0"/>
            </a:br>
            <a:r>
              <a:rPr lang="ru-RU" sz="4000" dirty="0" smtClean="0"/>
              <a:t>И как не вертись в своей жизненной клетке –</a:t>
            </a:r>
            <a:br>
              <a:rPr lang="ru-RU" sz="4000" dirty="0" smtClean="0"/>
            </a:br>
            <a:r>
              <a:rPr lang="ru-RU" sz="4000" dirty="0" smtClean="0"/>
              <a:t>встречаем мы их на тернистом пути.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84659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09182"/>
            <a:ext cx="9905998" cy="6277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9715" y="186699"/>
            <a:ext cx="5743477" cy="3502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94412" y="175763"/>
            <a:ext cx="5964697" cy="34575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744372"/>
            <a:ext cx="4021452" cy="3150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13729" y="3633265"/>
            <a:ext cx="3851847" cy="28888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65576" y="3744372"/>
            <a:ext cx="4353436" cy="30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346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7434" y="2036191"/>
            <a:ext cx="4185292" cy="2781135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Творец вселенной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F:\картинки 3\творецвселенно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2025" y="28399"/>
            <a:ext cx="6031662" cy="6829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0213" y="4683511"/>
            <a:ext cx="3812724" cy="911340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rgbClr val="00B0F0"/>
                </a:solidFill>
              </a:rPr>
              <a:t>Ч</a:t>
            </a:r>
            <a:r>
              <a:rPr lang="ru-RU" sz="4400" dirty="0" smtClean="0">
                <a:solidFill>
                  <a:srgbClr val="00B0F0"/>
                </a:solidFill>
              </a:rPr>
              <a:t>ревоугодие</a:t>
            </a:r>
            <a:endParaRPr lang="ru-RU" sz="4400" dirty="0">
              <a:solidFill>
                <a:srgbClr val="00B0F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482301" y="560533"/>
            <a:ext cx="4408227" cy="629746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9141" y="1271239"/>
            <a:ext cx="6601522" cy="350148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Покушать почти каждый не </a:t>
            </a:r>
            <a:r>
              <a:rPr lang="ru-RU" sz="3200" dirty="0" err="1" smtClean="0"/>
              <a:t>дурак</a:t>
            </a:r>
            <a:r>
              <a:rPr lang="ru-RU" sz="3200" dirty="0" smtClean="0"/>
              <a:t>, </a:t>
            </a:r>
          </a:p>
          <a:p>
            <a:pPr algn="ctr"/>
            <a:r>
              <a:rPr lang="ru-RU" sz="3200" dirty="0" smtClean="0"/>
              <a:t>и как не соблюдай диет ты множество. </a:t>
            </a:r>
          </a:p>
          <a:p>
            <a:pPr algn="ctr"/>
            <a:r>
              <a:rPr lang="ru-RU" sz="3200" dirty="0" smtClean="0"/>
              <a:t>А на еду все тянет так и сяк, </a:t>
            </a:r>
          </a:p>
          <a:p>
            <a:pPr algn="ctr"/>
            <a:r>
              <a:rPr lang="ru-RU" sz="3200" dirty="0" smtClean="0"/>
              <a:t>Вот ты нагрешил -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94265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38" y="113551"/>
            <a:ext cx="2325118" cy="3424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14567" y="77332"/>
            <a:ext cx="5489827" cy="36532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7138" y="3730563"/>
            <a:ext cx="4394317" cy="2929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97086" y="3671248"/>
            <a:ext cx="2988859" cy="2988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7138" y="0"/>
            <a:ext cx="3753134" cy="35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35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7774" y="4490224"/>
            <a:ext cx="3594360" cy="659642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З</a:t>
            </a:r>
            <a:r>
              <a:rPr lang="ru-RU" sz="4400" dirty="0" smtClean="0">
                <a:solidFill>
                  <a:schemeClr val="bg1"/>
                </a:solidFill>
              </a:rPr>
              <a:t>ависть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633648" y="346069"/>
            <a:ext cx="4558352" cy="651193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382752"/>
            <a:ext cx="7515922" cy="30331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Сосед богатый – дача и машина,</a:t>
            </a:r>
          </a:p>
          <a:p>
            <a:pPr algn="ctr"/>
            <a:r>
              <a:rPr lang="ru-RU" sz="3200" dirty="0" smtClean="0"/>
              <a:t>А у тебя в домишке </a:t>
            </a:r>
            <a:r>
              <a:rPr lang="ru-RU" sz="3200" dirty="0" err="1" smtClean="0"/>
              <a:t>мало-малость</a:t>
            </a:r>
            <a:r>
              <a:rPr lang="ru-RU" sz="3200" dirty="0" smtClean="0"/>
              <a:t>, </a:t>
            </a:r>
          </a:p>
          <a:p>
            <a:pPr algn="ctr"/>
            <a:r>
              <a:rPr lang="ru-RU" sz="3200" dirty="0" smtClean="0"/>
              <a:t>Хоть говоришь ты всем, что жизнь – малина,</a:t>
            </a:r>
          </a:p>
          <a:p>
            <a:pPr algn="ctr"/>
            <a:r>
              <a:rPr lang="ru-RU" sz="3200" dirty="0" smtClean="0"/>
              <a:t>А грех тебя уж точит - это</a:t>
            </a:r>
          </a:p>
          <a:p>
            <a:pPr algn="ct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92668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69242" y="365206"/>
            <a:ext cx="9444086" cy="59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88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1615435" cy="5278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56195" y="2503593"/>
            <a:ext cx="5835805" cy="4354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8223" y="72627"/>
            <a:ext cx="5448217" cy="4362915"/>
          </a:xfrm>
          <a:prstGeom prst="rect">
            <a:avLst/>
          </a:prstGeom>
        </p:spPr>
      </p:pic>
      <p:pic>
        <p:nvPicPr>
          <p:cNvPr id="1026" name="Picture 2" descr="F:\картинки2\злаяучил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7647" y="4077629"/>
            <a:ext cx="2780371" cy="2780371"/>
          </a:xfrm>
          <a:prstGeom prst="rect">
            <a:avLst/>
          </a:prstGeom>
          <a:noFill/>
        </p:spPr>
      </p:pic>
      <p:pic>
        <p:nvPicPr>
          <p:cNvPr id="1027" name="Picture 3" descr="F:\картинки2\злая училк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05" y="72627"/>
            <a:ext cx="2165398" cy="2430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0317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0215" y="3869472"/>
            <a:ext cx="3784548" cy="6913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>
                <a:solidFill>
                  <a:schemeClr val="accent2"/>
                </a:solidFill>
              </a:rPr>
              <a:t>Г</a:t>
            </a:r>
            <a:r>
              <a:rPr lang="ru-RU" sz="4800" dirty="0" smtClean="0">
                <a:solidFill>
                  <a:schemeClr val="accent2"/>
                </a:solidFill>
              </a:rPr>
              <a:t>нев</a:t>
            </a:r>
            <a:endParaRPr lang="ru-RU" sz="4800" dirty="0">
              <a:solidFill>
                <a:schemeClr val="accent2"/>
              </a:solidFill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602493" y="301561"/>
            <a:ext cx="4589507" cy="655643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7441" y="1139712"/>
            <a:ext cx="6490010" cy="4572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Сдержаться хочешь, как в засаде лев,</a:t>
            </a:r>
          </a:p>
          <a:p>
            <a:pPr algn="ctr"/>
            <a:r>
              <a:rPr lang="ru-RU" sz="3200" dirty="0" smtClean="0"/>
              <a:t>Когда настигнут подлость, хамство, тупость,</a:t>
            </a:r>
          </a:p>
          <a:p>
            <a:pPr algn="ctr"/>
            <a:r>
              <a:rPr lang="ru-RU" sz="3200" dirty="0" smtClean="0"/>
              <a:t>Но не выходит – вырастает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Хоть сам страдаешь ты за эту глупость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16502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3689" y="553730"/>
            <a:ext cx="4976276" cy="4998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39965" y="-119922"/>
            <a:ext cx="3643952" cy="3643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980108" y="1255594"/>
            <a:ext cx="3211892" cy="2137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21776" y="3902056"/>
            <a:ext cx="4316664" cy="259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522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6041" y="2049823"/>
            <a:ext cx="3497495" cy="728546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FFFF00"/>
                </a:solidFill>
              </a:rPr>
              <a:t>Жадность.</a:t>
            </a: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592704" y="287578"/>
            <a:ext cx="4599296" cy="657042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75139"/>
            <a:ext cx="6980663" cy="513470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Имеешь в банках звездные счета,</a:t>
            </a:r>
          </a:p>
          <a:p>
            <a:pPr algn="ctr"/>
            <a:r>
              <a:rPr lang="ru-RU" sz="3200" dirty="0" smtClean="0"/>
              <a:t>Но мучает тебя ночами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Купил бриллианты, виллы, острова,</a:t>
            </a:r>
          </a:p>
          <a:p>
            <a:pPr algn="ctr"/>
            <a:r>
              <a:rPr lang="ru-RU" sz="3200" dirty="0" smtClean="0"/>
              <a:t>Но мало. Счастья нет – такая жалость.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95604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3365" y="359013"/>
            <a:ext cx="4163000" cy="55528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48698" y="3902643"/>
            <a:ext cx="4171098" cy="2836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71046" y="67771"/>
            <a:ext cx="2529384" cy="3800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32422" y="-33888"/>
            <a:ext cx="2701825" cy="39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037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9834" y="4549697"/>
            <a:ext cx="2911548" cy="7775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>
                <a:solidFill>
                  <a:srgbClr val="FF0000"/>
                </a:solidFill>
              </a:rPr>
              <a:t>Б</a:t>
            </a:r>
            <a:r>
              <a:rPr lang="ru-RU" sz="4800" dirty="0" smtClean="0">
                <a:solidFill>
                  <a:srgbClr val="FF0000"/>
                </a:solidFill>
              </a:rPr>
              <a:t>луд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524466" y="190094"/>
            <a:ext cx="4667534" cy="666790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516566"/>
            <a:ext cx="7404410" cy="296622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Слаб человек. Ничто ему не чуждо,</a:t>
            </a:r>
          </a:p>
          <a:p>
            <a:pPr algn="ctr"/>
            <a:r>
              <a:rPr lang="ru-RU" sz="3200" dirty="0" smtClean="0"/>
              <a:t>Об этом многие молчат, другие – врут</a:t>
            </a:r>
          </a:p>
          <a:p>
            <a:pPr algn="ctr"/>
            <a:r>
              <a:rPr lang="ru-RU" sz="3200" dirty="0" smtClean="0"/>
              <a:t>И думают – зачем мне это нужно.</a:t>
            </a:r>
          </a:p>
          <a:p>
            <a:pPr algn="ctr"/>
            <a:r>
              <a:rPr lang="ru-RU" sz="3200" dirty="0" smtClean="0"/>
              <a:t>Но, значит нужно, а ведь это -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5317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0289" y="0"/>
            <a:ext cx="5011711" cy="3411401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Ангелы – духи бестелесные,  невидимые и бессмертные. Все ангелы были сотворены добрыми и Бог дал им полную свободу- пожелают они сами жить с Богом или без Бога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52718"/>
            <a:ext cx="3611031" cy="4669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74042" y="247949"/>
            <a:ext cx="3990984" cy="6405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10572" y="3436494"/>
            <a:ext cx="4562007" cy="342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112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09348" y="261355"/>
            <a:ext cx="3835326" cy="32537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954" y="452718"/>
            <a:ext cx="4951141" cy="4000522"/>
          </a:xfrm>
          <a:prstGeom prst="rect">
            <a:avLst/>
          </a:prstGeom>
        </p:spPr>
      </p:pic>
      <p:pic>
        <p:nvPicPr>
          <p:cNvPr id="2050" name="Picture 2" descr="F:\картинки2\печал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4122" y="3515095"/>
            <a:ext cx="2224551" cy="3342905"/>
          </a:xfrm>
          <a:prstGeom prst="rect">
            <a:avLst/>
          </a:prstGeom>
          <a:noFill/>
        </p:spPr>
      </p:pic>
      <p:pic>
        <p:nvPicPr>
          <p:cNvPr id="2051" name="Picture 3" descr="F:\картинки2\печаль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26252" y="3153444"/>
            <a:ext cx="2565748" cy="37045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3566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3960" y="423746"/>
            <a:ext cx="2825903" cy="777525"/>
          </a:xfrm>
        </p:spPr>
        <p:txBody>
          <a:bodyPr>
            <a:normAutofit fontScale="90000"/>
          </a:bodyPr>
          <a:lstStyle/>
          <a:p>
            <a:r>
              <a:rPr lang="ru-RU" sz="4800" dirty="0">
                <a:solidFill>
                  <a:srgbClr val="00B050"/>
                </a:solidFill>
              </a:rPr>
              <a:t>У</a:t>
            </a:r>
            <a:r>
              <a:rPr lang="ru-RU" sz="4800" dirty="0" smtClean="0">
                <a:solidFill>
                  <a:srgbClr val="00B050"/>
                </a:solidFill>
              </a:rPr>
              <a:t>ныние</a:t>
            </a:r>
            <a:endParaRPr lang="ru-RU" sz="4800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510818" y="170597"/>
            <a:ext cx="4681182" cy="668740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6244682" cy="2768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И как от этого нам не прийти в</a:t>
            </a:r>
          </a:p>
          <a:p>
            <a:pPr algn="ctr"/>
            <a:r>
              <a:rPr lang="ru-RU" sz="3200" dirty="0" smtClean="0"/>
              <a:t>И не поплакаться, что совершаем грех</a:t>
            </a:r>
            <a:endParaRPr lang="ru-RU" sz="3200" dirty="0"/>
          </a:p>
        </p:txBody>
      </p:sp>
      <p:pic>
        <p:nvPicPr>
          <p:cNvPr id="1026" name="Picture 2" descr="F:\картинки2\печ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382" y="2430967"/>
            <a:ext cx="5459579" cy="4089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0738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013701"/>
            <a:ext cx="4049870" cy="2289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98558" y="0"/>
            <a:ext cx="2969302" cy="2802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64461" y="939811"/>
            <a:ext cx="4258965" cy="2362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917564" y="3478295"/>
            <a:ext cx="2167390" cy="3074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8296" y="3552185"/>
            <a:ext cx="2135875" cy="2883431"/>
          </a:xfrm>
          <a:prstGeom prst="rect">
            <a:avLst/>
          </a:prstGeom>
        </p:spPr>
      </p:pic>
      <p:pic>
        <p:nvPicPr>
          <p:cNvPr id="3074" name="Picture 2" descr="F:\картинки2\тщеславие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5611" y="3345365"/>
            <a:ext cx="4689549" cy="3512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7505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0176" y="892097"/>
            <a:ext cx="4233475" cy="67329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  <a:t>Гордынею,</a:t>
            </a:r>
            <a:endParaRPr lang="ru-RU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559320" y="0"/>
            <a:ext cx="4632680" cy="661811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37" y="289599"/>
            <a:ext cx="6173790" cy="234208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А если мы не плачем, то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Седьмой зовется грех.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8216" y="2355646"/>
            <a:ext cx="5608914" cy="42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733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5228" y="0"/>
            <a:ext cx="9905998" cy="853444"/>
          </a:xfrm>
        </p:spPr>
        <p:txBody>
          <a:bodyPr/>
          <a:lstStyle/>
          <a:p>
            <a:pPr algn="ctr"/>
            <a:r>
              <a:rPr lang="ru-RU" dirty="0" smtClean="0"/>
              <a:t>Угадай: где какой грех?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41413" y="943892"/>
            <a:ext cx="9820950" cy="492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157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2" y="-1"/>
            <a:ext cx="9541455" cy="1248937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Грех – все плохое, что мы делаем, даже в мыслях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30964" y="1458375"/>
            <a:ext cx="7599473" cy="53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521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3824" y="222732"/>
            <a:ext cx="5568176" cy="323414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Грех удаляет человека от Бога и ведет к страданиям, болезням и вечной смерти.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3552" y="350202"/>
            <a:ext cx="6092589" cy="60925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50816" y="3653618"/>
            <a:ext cx="5741184" cy="320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500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68580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Перечень грехов, которые могут привести к проклятиям: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-ворожба</a:t>
            </a:r>
            <a:br>
              <a:rPr lang="ru-RU" sz="3200" dirty="0" smtClean="0"/>
            </a:br>
            <a:r>
              <a:rPr lang="ru-RU" sz="3200" dirty="0" smtClean="0"/>
              <a:t>-гадание</a:t>
            </a:r>
            <a:br>
              <a:rPr lang="ru-RU" sz="3200" dirty="0" smtClean="0"/>
            </a:br>
            <a:r>
              <a:rPr lang="ru-RU" sz="3200" dirty="0" smtClean="0"/>
              <a:t>- обращение к вызывающим мертвых (спиритизм), вызывание духов</a:t>
            </a:r>
            <a:br>
              <a:rPr lang="ru-RU" sz="3200" dirty="0" smtClean="0"/>
            </a:br>
            <a:r>
              <a:rPr lang="ru-RU" sz="3200" dirty="0" smtClean="0"/>
              <a:t>-волшебство</a:t>
            </a:r>
            <a:br>
              <a:rPr lang="ru-RU" sz="3200" dirty="0" smtClean="0"/>
            </a:br>
            <a:r>
              <a:rPr lang="ru-RU" sz="3200" dirty="0" smtClean="0"/>
              <a:t>-чародейство</a:t>
            </a:r>
            <a:br>
              <a:rPr lang="ru-RU" sz="3200" dirty="0" smtClean="0"/>
            </a:br>
            <a:r>
              <a:rPr lang="ru-RU" sz="3200" dirty="0" smtClean="0"/>
              <a:t>-колдовство</a:t>
            </a:r>
            <a:br>
              <a:rPr lang="ru-RU" sz="3200" dirty="0" smtClean="0"/>
            </a:br>
            <a:r>
              <a:rPr lang="ru-RU" sz="3200" dirty="0" smtClean="0"/>
              <a:t>-</a:t>
            </a:r>
            <a:r>
              <a:rPr lang="ru-RU" sz="3200" dirty="0" err="1" smtClean="0"/>
              <a:t>экстрасенсорика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</a:t>
            </a:r>
            <a:r>
              <a:rPr lang="ru-RU" sz="3200" dirty="0" err="1" smtClean="0"/>
              <a:t>прорицательство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-поклонение кумирам, художественным изображениям</a:t>
            </a:r>
            <a:br>
              <a:rPr lang="ru-RU" sz="3200" dirty="0" smtClean="0"/>
            </a:br>
            <a:r>
              <a:rPr lang="ru-RU" sz="3200" dirty="0" smtClean="0"/>
              <a:t>-злословие отца и матери своих</a:t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516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39608" y="0"/>
            <a:ext cx="10312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850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9316" y="452717"/>
            <a:ext cx="3376956" cy="44852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04207" y="2518348"/>
            <a:ext cx="5287793" cy="3498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03222" y="652848"/>
            <a:ext cx="2977588" cy="588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93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9331" y="554462"/>
            <a:ext cx="9822108" cy="55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540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5879843"/>
          </a:xfrm>
        </p:spPr>
        <p:txBody>
          <a:bodyPr/>
          <a:lstStyle/>
          <a:p>
            <a:pPr algn="ctr"/>
            <a:r>
              <a:rPr lang="ru-RU" dirty="0" smtClean="0"/>
              <a:t>Куда же, слабый человек, тебе податься</a:t>
            </a:r>
            <a:br>
              <a:rPr lang="ru-RU" dirty="0" smtClean="0"/>
            </a:br>
            <a:r>
              <a:rPr lang="ru-RU" dirty="0" smtClean="0"/>
              <a:t>от этих смертных всех семи грехов?</a:t>
            </a:r>
            <a:br>
              <a:rPr lang="ru-RU" dirty="0" smtClean="0"/>
            </a:br>
            <a:r>
              <a:rPr lang="ru-RU" dirty="0" smtClean="0"/>
              <a:t>Одно из двух – или от них избавиться, </a:t>
            </a:r>
            <a:br>
              <a:rPr lang="ru-RU" dirty="0" smtClean="0"/>
            </a:br>
            <a:r>
              <a:rPr lang="ru-RU" dirty="0" smtClean="0"/>
              <a:t>иль Бог накажет нас – </a:t>
            </a:r>
            <a:br>
              <a:rPr lang="ru-RU" dirty="0" smtClean="0"/>
            </a:br>
            <a:r>
              <a:rPr lang="ru-RU" dirty="0" smtClean="0"/>
              <a:t>финал таков!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649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обродетипоро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5268" y="1940312"/>
            <a:ext cx="4594302" cy="3612994"/>
          </a:xfrm>
        </p:spPr>
        <p:txBody>
          <a:bodyPr/>
          <a:lstStyle/>
          <a:p>
            <a:pPr algn="ctr"/>
            <a:r>
              <a:rPr lang="ru-RU" smtClean="0">
                <a:solidFill>
                  <a:srgbClr val="FF0000"/>
                </a:solidFill>
              </a:rPr>
              <a:t>Что </a:t>
            </a:r>
            <a:r>
              <a:rPr lang="ru-RU" dirty="0" smtClean="0">
                <a:solidFill>
                  <a:srgbClr val="FF0000"/>
                </a:solidFill>
              </a:rPr>
              <a:t>будешь делать?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F:\картинки2\сма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1307" y="310528"/>
            <a:ext cx="5531004" cy="6146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88957" y="53432"/>
            <a:ext cx="9085427" cy="680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34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3\спасибо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2594" y="11826"/>
            <a:ext cx="9883881" cy="6846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5873131"/>
          </a:xfrm>
        </p:spPr>
        <p:txBody>
          <a:bodyPr/>
          <a:lstStyle/>
          <a:p>
            <a:r>
              <a:rPr lang="ru-RU" sz="3600" dirty="0" smtClean="0"/>
              <a:t>                  Иерархия ангелов:</a:t>
            </a:r>
            <a:br>
              <a:rPr lang="ru-RU" sz="3600" dirty="0" smtClean="0"/>
            </a:br>
            <a:r>
              <a:rPr lang="ru-RU" sz="3600" dirty="0"/>
              <a:t>высшие –Херувимы</a:t>
            </a:r>
            <a:br>
              <a:rPr lang="ru-RU" sz="3600" dirty="0"/>
            </a:br>
            <a:r>
              <a:rPr lang="ru-RU" sz="3600" dirty="0"/>
              <a:t>                 Серафимы</a:t>
            </a:r>
            <a:br>
              <a:rPr lang="ru-RU" sz="3600" dirty="0"/>
            </a:br>
            <a:r>
              <a:rPr lang="ru-RU" sz="3600" dirty="0"/>
              <a:t>                  </a:t>
            </a:r>
            <a:r>
              <a:rPr lang="ru-RU" sz="3600" dirty="0" smtClean="0"/>
              <a:t>Престолы</a:t>
            </a:r>
            <a:br>
              <a:rPr lang="ru-RU" sz="3600" dirty="0" smtClean="0"/>
            </a:br>
            <a:r>
              <a:rPr lang="ru-RU" sz="3600" dirty="0" smtClean="0"/>
              <a:t>средние – Господства</a:t>
            </a:r>
            <a:br>
              <a:rPr lang="ru-RU" sz="3600" dirty="0" smtClean="0"/>
            </a:br>
            <a:r>
              <a:rPr lang="ru-RU" sz="3600" dirty="0"/>
              <a:t> </a:t>
            </a:r>
            <a:r>
              <a:rPr lang="ru-RU" sz="3600" dirty="0" smtClean="0"/>
              <a:t>                   Власти</a:t>
            </a:r>
            <a:br>
              <a:rPr lang="ru-RU" sz="3600" dirty="0" smtClean="0"/>
            </a:br>
            <a:r>
              <a:rPr lang="ru-RU" sz="3600" dirty="0"/>
              <a:t> </a:t>
            </a:r>
            <a:r>
              <a:rPr lang="ru-RU" sz="3600" dirty="0" smtClean="0"/>
              <a:t>                   Силы</a:t>
            </a:r>
            <a:br>
              <a:rPr lang="ru-RU" sz="3600" dirty="0" smtClean="0"/>
            </a:br>
            <a:r>
              <a:rPr lang="ru-RU" sz="3600" dirty="0" smtClean="0"/>
              <a:t>низшие -Начала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                Архангелы</a:t>
            </a:r>
            <a:br>
              <a:rPr lang="ru-RU" sz="3600" dirty="0"/>
            </a:br>
            <a:r>
              <a:rPr lang="ru-RU" sz="3600" dirty="0"/>
              <a:t>                Ангелы</a:t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09874" y="362531"/>
            <a:ext cx="4107305" cy="625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177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519963"/>
            <a:ext cx="10311699" cy="6208665"/>
          </a:xfrm>
        </p:spPr>
        <p:txBody>
          <a:bodyPr/>
          <a:lstStyle/>
          <a:p>
            <a:r>
              <a:rPr lang="ru-RU" sz="3600" dirty="0" smtClean="0"/>
              <a:t>Серафимы </a:t>
            </a:r>
            <a:r>
              <a:rPr lang="ru-RU" sz="3600" dirty="0"/>
              <a:t>(</a:t>
            </a:r>
            <a:r>
              <a:rPr lang="ru-RU" sz="3600" dirty="0" smtClean="0"/>
              <a:t>красные), Херувимы (синие)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   Престолы  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   Престолы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22143" y="1220229"/>
            <a:ext cx="4789982" cy="31933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220229"/>
            <a:ext cx="4022143" cy="187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69621" y="1274394"/>
            <a:ext cx="2466975" cy="1847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82747" y="4995078"/>
            <a:ext cx="2638425" cy="1733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7374" y="3097229"/>
            <a:ext cx="2734664" cy="20509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46487" y="4318673"/>
            <a:ext cx="2023134" cy="25048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69621" y="3747541"/>
            <a:ext cx="2554423" cy="31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06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686" y="0"/>
            <a:ext cx="10896315" cy="6023033"/>
          </a:xfrm>
        </p:spPr>
        <p:txBody>
          <a:bodyPr/>
          <a:lstStyle/>
          <a:p>
            <a:r>
              <a:rPr lang="ru-RU" dirty="0" smtClean="0"/>
              <a:t>Господства                             Власти    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Силы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846" y="763239"/>
            <a:ext cx="3572122" cy="29916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72968" y="-67528"/>
            <a:ext cx="3053609" cy="38899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62326" y="763239"/>
            <a:ext cx="3862021" cy="40998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69881" y="3754892"/>
            <a:ext cx="3955314" cy="29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062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151148" cy="1400530"/>
          </a:xfrm>
        </p:spPr>
        <p:txBody>
          <a:bodyPr/>
          <a:lstStyle/>
          <a:p>
            <a:r>
              <a:rPr lang="ru-RU" dirty="0" smtClean="0"/>
              <a:t>Архангелы          Начала         Ангелы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3978" y="1152983"/>
            <a:ext cx="3349592" cy="4446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95703" y="1233450"/>
            <a:ext cx="3074933" cy="43664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54183" y="1853248"/>
            <a:ext cx="4794318" cy="287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19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52718"/>
            <a:ext cx="10050834" cy="1400530"/>
          </a:xfrm>
        </p:spPr>
        <p:txBody>
          <a:bodyPr/>
          <a:lstStyle/>
          <a:p>
            <a:r>
              <a:rPr lang="ru-RU" dirty="0" smtClean="0"/>
              <a:t>Архангелы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1782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51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2ad8257d13a8abd50109d89b3b86a5a080b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528</TotalTime>
  <Words>423</Words>
  <Application>Microsoft Office PowerPoint</Application>
  <PresentationFormat>Произвольный</PresentationFormat>
  <Paragraphs>60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Ион</vt:lpstr>
      <vt:lpstr>Грехи </vt:lpstr>
      <vt:lpstr>Творец вселенной</vt:lpstr>
      <vt:lpstr>Ангелы – духи бестелесные,  невидимые и бессмертные. Все ангелы были сотворены добрыми и Бог дал им полную свободу- пожелают они сами жить с Богом или без Бога.</vt:lpstr>
      <vt:lpstr>Слайд 4</vt:lpstr>
      <vt:lpstr>                  Иерархия ангелов: высшие –Херувимы                  Серафимы                   Престолы средние – Господства                     Власти                     Силы низшие -Начала                 Архангелы                 Ангелы </vt:lpstr>
      <vt:lpstr>Серафимы (красные), Херувимы (синие)                    Престолы                      Престолы</vt:lpstr>
      <vt:lpstr>Господства                             Власти            Силы</vt:lpstr>
      <vt:lpstr>Архангелы          Начала         Ангелы</vt:lpstr>
      <vt:lpstr>Архангелы</vt:lpstr>
      <vt:lpstr>Архангелы   Михаил  Гавриил        Рафаил           Уриил    </vt:lpstr>
      <vt:lpstr>У каждого есть свой  ангел-хранитель</vt:lpstr>
      <vt:lpstr>Слайд 12</vt:lpstr>
      <vt:lpstr>Один из самых светлых и сильных ангелов захотел сам стать как Бог. Он перестал слушаться Бога, сделался врагом Бога. За противление Богу все ангелы, которые поддержали отступника, лишились данного им света и блаженства (т.е. радости) и сделались злыми, темными духами. Теперь они называются бесами, демонами и диаволами. Самый главный диавол – сатана, т.е. противник = враг Бога.</vt:lpstr>
      <vt:lpstr>Слайд 14</vt:lpstr>
      <vt:lpstr>Диавол научил людей не слушаться Бога – грешить. Он хитростью и обманом научил Адама и Еву нарушить волю Божию. За непослушание люди были изгнаны из рая.</vt:lpstr>
      <vt:lpstr>Первородный (прародительский) грех – христианский богословский термин, означающий первый совершившийся на земле – прародителями Адамом и Евой – грех, последствия которого проявляются у всех живших или живущих на земле людей в силу наследования поврежденной человеческой природы. </vt:lpstr>
      <vt:lpstr>Грех – нарушение Божьей воли. Грех является причиной разделения между  Богом и людьми. Грех. Без покаяния, без отвержения греха спасение невозможно. Человек не может наследовать  жизнь вечную, если он не оставит жизнь греховную.</vt:lpstr>
      <vt:lpstr>Семь смертных грехов завещали нам предки,  семь смертных грехов-прочитай, не греши. И как не вертись в своей жизненной клетке – встречаем мы их на тернистом пути.</vt:lpstr>
      <vt:lpstr> </vt:lpstr>
      <vt:lpstr>Чревоугодие</vt:lpstr>
      <vt:lpstr>Слайд 21</vt:lpstr>
      <vt:lpstr>Зависть</vt:lpstr>
      <vt:lpstr>Слайд 23</vt:lpstr>
      <vt:lpstr>Слайд 24</vt:lpstr>
      <vt:lpstr>Гнев</vt:lpstr>
      <vt:lpstr>Слайд 26</vt:lpstr>
      <vt:lpstr>Жадность.</vt:lpstr>
      <vt:lpstr>Слайд 28</vt:lpstr>
      <vt:lpstr>Блуд</vt:lpstr>
      <vt:lpstr>Слайд 30</vt:lpstr>
      <vt:lpstr>Уныние</vt:lpstr>
      <vt:lpstr>Слайд 32</vt:lpstr>
      <vt:lpstr>Гордынею,</vt:lpstr>
      <vt:lpstr>Угадай: где какой грех?</vt:lpstr>
      <vt:lpstr>Грех – все плохое, что мы делаем, даже в мыслях</vt:lpstr>
      <vt:lpstr>Грех удаляет человека от Бога и ведет к страданиям, болезням и вечной смерти.</vt:lpstr>
      <vt:lpstr>Перечень грехов, которые могут привести к проклятиям: -ворожба -гадание - обращение к вызывающим мертвых (спиритизм), вызывание духов -волшебство -чародейство -колдовство -экстрасенсорика -прорицательство -поклонение кумирам, художественным изображениям -злословие отца и матери своих </vt:lpstr>
      <vt:lpstr>Слайд 38</vt:lpstr>
      <vt:lpstr>Слайд 39</vt:lpstr>
      <vt:lpstr>Слайд 40</vt:lpstr>
      <vt:lpstr>Куда же, слабый человек, тебе податься от этих смертных всех семи грехов? Одно из двух – или от них избавиться,  иль Бог накажет нас –  финал таков!</vt:lpstr>
      <vt:lpstr>Слайд 42</vt:lpstr>
      <vt:lpstr>Что будешь делать?</vt:lpstr>
      <vt:lpstr>Слайд 44</vt:lpstr>
      <vt:lpstr>Слайд 45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</dc:creator>
  <cp:lastModifiedBy>Пользователь</cp:lastModifiedBy>
  <cp:revision>74</cp:revision>
  <dcterms:created xsi:type="dcterms:W3CDTF">2015-10-18T12:23:43Z</dcterms:created>
  <dcterms:modified xsi:type="dcterms:W3CDTF">2018-02-11T14:51:58Z</dcterms:modified>
</cp:coreProperties>
</file>