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91" r:id="rId4"/>
    <p:sldId id="290" r:id="rId5"/>
    <p:sldId id="262" r:id="rId6"/>
    <p:sldId id="261" r:id="rId7"/>
    <p:sldId id="314" r:id="rId8"/>
    <p:sldId id="315" r:id="rId9"/>
    <p:sldId id="259" r:id="rId10"/>
    <p:sldId id="313" r:id="rId11"/>
    <p:sldId id="322" r:id="rId12"/>
    <p:sldId id="316" r:id="rId13"/>
    <p:sldId id="323" r:id="rId14"/>
    <p:sldId id="324" r:id="rId15"/>
    <p:sldId id="296" r:id="rId16"/>
    <p:sldId id="298" r:id="rId17"/>
    <p:sldId id="319" r:id="rId18"/>
    <p:sldId id="318" r:id="rId19"/>
    <p:sldId id="320" r:id="rId20"/>
    <p:sldId id="321" r:id="rId21"/>
    <p:sldId id="293" r:id="rId22"/>
    <p:sldId id="295" r:id="rId23"/>
    <p:sldId id="299" r:id="rId24"/>
    <p:sldId id="300" r:id="rId25"/>
    <p:sldId id="297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266" r:id="rId37"/>
    <p:sldId id="268" r:id="rId38"/>
    <p:sldId id="260" r:id="rId39"/>
    <p:sldId id="269" r:id="rId40"/>
    <p:sldId id="282" r:id="rId41"/>
    <p:sldId id="271" r:id="rId42"/>
    <p:sldId id="280" r:id="rId43"/>
    <p:sldId id="283" r:id="rId44"/>
    <p:sldId id="284" r:id="rId45"/>
    <p:sldId id="279" r:id="rId46"/>
    <p:sldId id="285" r:id="rId47"/>
    <p:sldId id="286" r:id="rId48"/>
    <p:sldId id="287" r:id="rId49"/>
    <p:sldId id="288" r:id="rId50"/>
    <p:sldId id="257" r:id="rId51"/>
    <p:sldId id="289" r:id="rId5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11B3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FB58-8D5A-4B85-BD13-34A442529597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1AF9-C0BC-488D-9D7D-A8B420DD0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8E9C-2FEC-48AD-AD1B-CCD95BD85E68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BF64-3E2B-4002-94D6-057645548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BD6F-FE72-4D03-8EA7-02E292746079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9391-78C0-4490-9B7E-C8E888AC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1C6C-E6C6-4F62-AF3F-068F63E7BD92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F0E9-7C1B-4A03-BD2E-7D401870B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0802-F0FD-4563-9D39-5E21632893E0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DB03-F796-4813-AD41-7527A6CEA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527-9AAF-4D4F-9035-D3FE926BFF6A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6B27-FBBA-4693-A014-A18BF265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B537-C14C-4576-B41C-E1EB918D12F8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4177-DECB-4BA9-954F-8A317FF3F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3A7E-9C5D-44F0-8C76-E5B00EFE7333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1A7D-7F84-4082-9648-846F5F3C2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7F6E-63A0-41DD-8789-4C5429CEDBAD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C7AE-FC9D-423A-AC35-8BCC7449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1B7-CB7A-4A70-BDBB-69ECE98F4149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CD46-3005-4F02-B921-41FD2CA5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DE38-1DA4-4F6E-9205-B2E7AE0F42CD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12F0-242F-4357-9C17-0BA6A36A2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38D326-411D-4E86-89C9-201253F0B74E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652995D-6CC6-4952-B929-A1F912C05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9" r:id="rId2"/>
    <p:sldLayoutId id="2147483828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9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ZUWP8EX3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HAwxxI73k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ress.ru/article.aspx?id=19574&amp;iid=90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60;&#1077;&#1076;&#1077;&#1088;&#1072;&#1083;&#1100;&#1085;&#1099;&#1081;%20&#1079;&#1072;&#1082;&#1086;&#1085;%20&#1056;&#1086;&#1089;&#1089;&#1080;&#1081;&#1089;&#1082;&#1086;&#1081;%20&#1060;&#1077;&#1076;&#1077;&#1088;&#1072;&#1094;&#1080;&#1080;%20&#1086;&#1090;%2029%20&#1076;&#1077;&#1082;&#1072;&#1073;&#1088;&#1103;%202010%20&#1075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628775"/>
            <a:ext cx="8351837" cy="2016249"/>
          </a:xfrm>
        </p:spPr>
        <p:txBody>
          <a:bodyPr rtlCol="0"/>
          <a:lstStyle/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5400" i="1" dirty="0" smtClean="0">
                <a:solidFill>
                  <a:srgbClr val="C00000"/>
                </a:solidFill>
              </a:rPr>
              <a:t>БЕЗОПАСНОСТЬ ДЕТЕЙ   </a:t>
            </a:r>
            <a:r>
              <a:rPr lang="ru-RU" sz="5400" i="1" dirty="0">
                <a:solidFill>
                  <a:srgbClr val="C00000"/>
                </a:solidFill>
              </a:rPr>
              <a:t>В </a:t>
            </a:r>
            <a:r>
              <a:rPr lang="ru-RU" sz="5400" i="1" dirty="0" smtClean="0">
                <a:solidFill>
                  <a:srgbClr val="C00000"/>
                </a:solidFill>
              </a:rPr>
              <a:t>СЕТИ ИНТЕРНЕТ</a:t>
            </a: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000" i="1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1470025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i="1" dirty="0" smtClean="0">
                <a:solidFill>
                  <a:srgbClr val="0070C0"/>
                </a:solidFill>
              </a:rPr>
              <a:t>Родительское собрание</a:t>
            </a:r>
            <a:endParaRPr lang="ru-RU" sz="48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87613"/>
            <a:ext cx="27368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763688" y="3645024"/>
            <a:ext cx="7056784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ИНТЕРНЕТ-УГРОЗЫ ДЛЯ РЕБЕНКА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8791" cy="7920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СТАТИСТИКА: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980728"/>
            <a:ext cx="6400800" cy="57218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около 50% детей выходят в Сеть без контроля взрослых.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- 19% детей иногда посещают </a:t>
            </a:r>
            <a:r>
              <a:rPr lang="ru-RU" dirty="0" err="1" smtClean="0"/>
              <a:t>порносайты</a:t>
            </a:r>
            <a:r>
              <a:rPr lang="ru-RU" dirty="0" smtClean="0"/>
              <a:t>, еще 9% делают это регулярно.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- 38% детей, просматривают страницы о насилии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- 16% детей просматривают страницы с расистским содержимым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- 25% пятилетних детей активно используют Интернет.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-14,5% детей назначали встречи с незнакомцами через Интернет, 10% из них ходили на встречи в одиночку, а 7% никому не сообщили, что с кем–то встречаются.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psychologist.tips/wp-content/uploads/2018/08/ExternalLink_shutterstock_36380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0444">
            <a:off x="1046054" y="-141903"/>
            <a:ext cx="582973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0" name="Picture 4" descr="http://rodkom.org/wp-content/uploads/2014/01/08c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67" y="3257600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5782" name="Picture 6" descr="http://psyhologytoday.ru/upload/medialibrary/813/813da57c58c279fbaadc12890c8a4b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3384376" cy="2602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otvet.imgsmail.ru/download/2eaa299ec17fd67f1a9f20934115b26c_h-4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3600400" cy="2182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6084" name="Picture 4" descr="http://socgames.ru/files/ferma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840760" cy="3968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708920"/>
            <a:ext cx="415805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https://i.ytimg.com/vi/HD9bRxea6Z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4893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s://digital.report/wp-content/uploads/2016/08/2-format43.jpg"/>
          <p:cNvPicPr>
            <a:picLocks noChangeAspect="1" noChangeArrowheads="1"/>
          </p:cNvPicPr>
          <p:nvPr/>
        </p:nvPicPr>
        <p:blipFill>
          <a:blip r:embed="rId2" cstate="print"/>
          <a:srcRect l="1878" r="2996" b="4366"/>
          <a:stretch>
            <a:fillRect/>
          </a:stretch>
        </p:blipFill>
        <p:spPr bwMode="auto">
          <a:xfrm>
            <a:off x="0" y="332656"/>
            <a:ext cx="9144000" cy="6309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4941168"/>
            <a:ext cx="6660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Пропаганда жестокости, экстремизма нетерпимости</a:t>
            </a:r>
            <a:endParaRPr lang="ru-RU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-29607"/>
            <a:ext cx="5763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«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ГРУППЫ СМЕРТИ» </a:t>
            </a: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VK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79" r="52947" b="4921"/>
          <a:stretch/>
        </p:blipFill>
        <p:spPr>
          <a:xfrm>
            <a:off x="251520" y="2420888"/>
            <a:ext cx="4824536" cy="35924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4954" y="548680"/>
            <a:ext cx="75608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В соц. сетях в контакте зарегистрированы сотни групп, поддерживающих самоубийства </a:t>
            </a:r>
            <a:r>
              <a:rPr lang="ru-RU" dirty="0">
                <a:solidFill>
                  <a:srgbClr val="0037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это  «группы смерти»</a:t>
            </a:r>
            <a:r>
              <a:rPr lang="ru-RU" dirty="0">
                <a:solidFill>
                  <a:srgbClr val="0037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Содержимое «групп смерти» разнообразно по форме, но одинаково по содержанию — от</a:t>
            </a:r>
            <a:r>
              <a:rPr lang="ru-RU" b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фотографий самоубийц до видеороликов реальных суицидов.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8472" y="1772816"/>
            <a:ext cx="3375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Омские следователи установили личность одного из организаторов так называемых «групп смерти» в социальной сети «</a:t>
            </a:r>
            <a:r>
              <a:rPr lang="ru-RU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». Переписку на тему суицидов с подростками под псевдонимом Ева Рейх вела 13-летняя школьница 8 класса Алина  из Омска.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7946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.novayagazeta.ru/storage/content/pictures/2506/content_001_______02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522920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одна беда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которые называют себя «Китами» вербуют подростков в интернете полностью подчиняя себе их сознание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8640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Синий дом, что стоит на волнах.</a:t>
            </a:r>
          </a:p>
          <a:p>
            <a:r>
              <a:rPr lang="ru-RU" dirty="0" smtClean="0">
                <a:latin typeface="Segoe Script" pitchFamily="34" charset="0"/>
              </a:rPr>
              <a:t>Синий кит, что плывет в облаках.</a:t>
            </a:r>
          </a:p>
          <a:p>
            <a:r>
              <a:rPr lang="ru-RU" dirty="0" smtClean="0">
                <a:latin typeface="Segoe Script" pitchFamily="34" charset="0"/>
              </a:rPr>
              <a:t>Забери меня, кит, к себе</a:t>
            </a:r>
          </a:p>
          <a:p>
            <a:r>
              <a:rPr lang="ru-RU" dirty="0" smtClean="0">
                <a:latin typeface="Segoe Script" pitchFamily="34" charset="0"/>
              </a:rPr>
              <a:t>Я жду инструкций. Я в игре.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1886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«Синий кит»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51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беги или умри. medialeaks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30120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Смертельно опасная игра «Беги или умри» набирает популярность среди школьников.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16530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https://www.youtube.com/watch?v=c0ZUWP8EX3E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69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836712"/>
            <a:ext cx="7416824" cy="133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в новостных страницах интернета, в сетях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распространяются сообщения о новых смертельных играх детей и подростков. 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564904"/>
            <a:ext cx="752986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  <a:latin typeface="RobotoRegular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Изначально на просторах интернета существовала виртуальная игра  </a:t>
            </a:r>
            <a:r>
              <a:rPr lang="ru-RU" sz="2400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«Беги или умри».</a:t>
            </a:r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постепенно с экранов компьютеров, она перешла на улицы наших городов. Предупреждение об опасной игре с таким названием массово распространяется сейчас в сети интернет по всей России.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 этих игр есть одна особенность: они рассчитаны на свидетелей. Без "отчёта" они теряют смысл. Дети нуждаются во внимании, и тут нужно работать в двух направлениях.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33056"/>
            <a:ext cx="5157175" cy="2506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0515">
            <a:off x="5220072" y="4077072"/>
            <a:ext cx="3600400" cy="2400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0531" y="2564904"/>
            <a:ext cx="7362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sz="2400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 давать больше неформального внимания, объединиться в чём-то с ребёнком против того, что кажется ему самым отвратительным в окружающем его мире.</a:t>
            </a:r>
          </a:p>
        </p:txBody>
      </p:sp>
    </p:spTree>
    <p:extLst>
      <p:ext uri="{BB962C8B-B14F-4D97-AF65-F5344CB8AC3E}">
        <p14:creationId xmlns:p14="http://schemas.microsoft.com/office/powerpoint/2010/main" xmlns="" val="3756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4216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1837" cy="41036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является компьютер в вашей семье?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•Какую пользу извлекает ваш ребенок при использовании сети Интернет?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•Знаете ли вы, какие опасности ждут Вашего ребенка в сети Интернет?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ОБЩЕШКОЛЬНЫЕ РОД. СОБРАНИЯ\интернет карти\rebenok-ne-prinimaet-vtorogo-ot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091532" cy="3395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476672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Объединившись с ребёнком, мы даём ему шанс на веру в понимание, на возможность свободы выбора.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345" y="1628079"/>
            <a:ext cx="79568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во-вторых,</a:t>
            </a:r>
            <a:r>
              <a:rPr lang="ru-RU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это влияние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извне.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</a:p>
          <a:p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мнения, манипулирование сознанием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этот бунт против тех, кто пытается диктовать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ребёнку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</a:t>
            </a:r>
          </a:p>
          <a:p>
            <a:pPr lvl="0"/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059111" cy="26992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39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476672"/>
            <a:ext cx="7920880" cy="312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среди школьников набирает популярность игра </a:t>
            </a:r>
            <a:r>
              <a:rPr lang="ru-RU" sz="2200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"Исчезновение на 24 часа". </a:t>
            </a:r>
            <a:endParaRPr lang="ru-RU" sz="2200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Ее правила, подростки пересылают друг другу в интернете.  Смысл игры заключается в том, что дети должны спрятаться от родителей и сверстников ровно на сутки. По правилам этого экстремального развлечения, ее участник не должен пользоваться средствами мобильной связи. Победа засчитывается в том случае, если ребенка не смогли найти.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01008"/>
            <a:ext cx="7560840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 компьютерная игра, это порождение соцсетей. Самое страшное то, что предугадать, что ваш ребенок задумал в нее сыграть, крайне сложно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Подростки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продвинутые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их родители.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ставятся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и тут же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уничтожаются.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622" y="598226"/>
            <a:ext cx="77848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7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СОВЕТ РОДИТЕЛЯМ:</a:t>
            </a:r>
          </a:p>
          <a:p>
            <a:pPr algn="ctr">
              <a:lnSpc>
                <a:spcPts val="247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ЧТО ДЕЛАТЬ, ЕСЛИ ПРОПАЛ РЕБЕНОК?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622" y="1196752"/>
            <a:ext cx="7496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Выяснять, играет ли ваша дочка или сын в игру "Исчезновение на 24 часа", времени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нет.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622" y="1988840"/>
            <a:ext cx="77128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езамедлительно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обращайтесь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полицию. Вы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можете обратиться в любое отделение полиции лично или заявить о пропаже по телефону.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22"/>
          <a:stretch>
            <a:fillRect/>
          </a:stretch>
        </p:blipFill>
        <p:spPr bwMode="auto">
          <a:xfrm>
            <a:off x="1691680" y="3284984"/>
            <a:ext cx="6009264" cy="32120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0"/>
            <a:ext cx="7729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Segoe Script" pitchFamily="34" charset="0"/>
                <a:cs typeface="Times New Roman" pitchFamily="18" charset="0"/>
              </a:rPr>
              <a:t>"Исчезновение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Script" pitchFamily="34" charset="0"/>
                <a:cs typeface="Times New Roman" pitchFamily="18" charset="0"/>
              </a:rPr>
              <a:t>на 24 часа". </a:t>
            </a:r>
          </a:p>
        </p:txBody>
      </p:sp>
    </p:spTree>
    <p:extLst>
      <p:ext uri="{BB962C8B-B14F-4D97-AF65-F5344CB8AC3E}">
        <p14:creationId xmlns:p14="http://schemas.microsoft.com/office/powerpoint/2010/main" xmlns="" val="36277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сообщества предлагают участникам «игру»: они высылают подробные инструкции о способе самоубийства подросткам и запускают 50-дневный отсчет.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0637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Днями «выпиливания» предположительно называют 17, 23 ноября и 26 декабря. Эти даты выбраны не случайно: 23 ноября 15-летняя девушка, представлявшаяся в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соцсетях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Риной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«запустила волну»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подросткового суицида, покончив с собой на рельсах. Перед самоубийством она разместила в 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соцсетях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селфи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 подписью «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Ня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Пока».  Эта фраза стала трендом среди подростков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843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static.novayagazeta.ru/storage/content/pictures/2505/content_1449746346146266344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26"/>
            <a:ext cx="8729032" cy="66842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052736"/>
            <a:ext cx="721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tantia" pitchFamily="18" charset="0"/>
                <a:hlinkClick r:id="rId3"/>
              </a:rPr>
              <a:t>https://www.youtube.com/watch?v=-eHAwxxI73k</a:t>
            </a:r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0"/>
          <a:stretch/>
        </p:blipFill>
        <p:spPr>
          <a:xfrm>
            <a:off x="5076056" y="3573016"/>
            <a:ext cx="3725892" cy="26642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8171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ОПАСНЫЕ ГРУППЫ!!!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6912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КИТ «Киты плывут вверх», «Космический кит», «Белый кит», «Китовой журнал», «Море китов», «Океан китов», «Летающий кит». Почему кит – </a:t>
            </a:r>
            <a:r>
              <a:rPr lang="ru-RU" sz="2400" i="1" dirty="0" err="1" smtClean="0">
                <a:latin typeface="Constantia" pitchFamily="18" charset="0"/>
              </a:rPr>
              <a:t>потому-что</a:t>
            </a:r>
            <a:r>
              <a:rPr lang="ru-RU" sz="2400" i="1" dirty="0" smtClean="0">
                <a:latin typeface="Constantia" pitchFamily="18" charset="0"/>
              </a:rPr>
              <a:t> киты выбрасываются на берег совершая суицид. </a:t>
            </a:r>
            <a:endParaRPr lang="ru-RU" sz="2400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«Разбуди меня в 4:20»</a:t>
            </a:r>
            <a:r>
              <a:rPr lang="ru-RU" sz="2400" dirty="0" smtClean="0">
                <a:latin typeface="Constantia" pitchFamily="18" charset="0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Бабочки – т.к. они живут один день.</a:t>
            </a:r>
            <a:endParaRPr lang="ru-RU" sz="2400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«f57»,</a:t>
            </a:r>
            <a:endParaRPr lang="ru-RU" sz="2400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«f58»,</a:t>
            </a:r>
            <a:endParaRPr lang="ru-RU" sz="2400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«Тихий дом»,</a:t>
            </a:r>
            <a:endParaRPr lang="ru-RU" sz="2400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«</a:t>
            </a:r>
            <a:r>
              <a:rPr lang="ru-RU" sz="2400" i="1" dirty="0" err="1" smtClean="0">
                <a:latin typeface="Constantia" pitchFamily="18" charset="0"/>
              </a:rPr>
              <a:t>Рина</a:t>
            </a:r>
            <a:r>
              <a:rPr lang="ru-RU" sz="2400" i="1" dirty="0" smtClean="0">
                <a:latin typeface="Constantia" pitchFamily="18" charset="0"/>
              </a:rPr>
              <a:t>»,</a:t>
            </a:r>
            <a:endParaRPr lang="ru-RU" sz="2400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«</a:t>
            </a:r>
            <a:r>
              <a:rPr lang="ru-RU" sz="2400" i="1" dirty="0" err="1" smtClean="0">
                <a:latin typeface="Constantia" pitchFamily="18" charset="0"/>
              </a:rPr>
              <a:t>Ня</a:t>
            </a:r>
            <a:r>
              <a:rPr lang="ru-RU" sz="2400" i="1" dirty="0" smtClean="0">
                <a:latin typeface="Constantia" pitchFamily="18" charset="0"/>
              </a:rPr>
              <a:t>. пока»,</a:t>
            </a:r>
            <a:endParaRPr lang="ru-RU" sz="2400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>
                <a:latin typeface="Constantia" pitchFamily="18" charset="0"/>
              </a:rPr>
              <a:t>«50 дней до моего…»…</a:t>
            </a:r>
            <a:endParaRPr lang="ru-RU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6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БЩЕШКОЛЬНЫЕ РОД. СОБРАНИЯ\интернет карти\vibor-kompyutera-dlya-reb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  <a:cs typeface="Times New Roman" pitchFamily="18" charset="0"/>
              </a:rPr>
              <a:t>Причины: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964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обиды,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одиночества, отчужденности   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непонимания.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Действительная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или мнимая утрата любви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связанные со смертью,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разводом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или уходом родителей из семьи.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вины, стыда,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оскорбленного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самолюбия.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Боязнь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позора, насмешек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унижения.</a:t>
            </a:r>
          </a:p>
          <a:p>
            <a:pPr lvl="0">
              <a:buFont typeface="Wingdings" pitchFamily="2" charset="2"/>
              <a:buChar char="ü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наказания.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4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ОБЩЕШКОЛЬНЫЕ РОД. СОБРАНИЯ\интернет карт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574" y="3717032"/>
            <a:ext cx="5474022" cy="30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83671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Любовные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неудачи, беременность.</a:t>
            </a:r>
          </a:p>
          <a:p>
            <a:pPr lvl="0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мести, злобы, протеста.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привлечь к себе внимание.</a:t>
            </a:r>
          </a:p>
          <a:p>
            <a:pPr lvl="0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безнадежности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наказать</a:t>
            </a:r>
          </a:p>
          <a:p>
            <a:pPr lvl="0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обидчика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Депрессивные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состояния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1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АПКА ДЛЯ МАМЫ\карти дети\x_83f07e6b18719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57" y="586483"/>
            <a:ext cx="8941748" cy="61573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188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44999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частой причиной попытки самоубийств среди подростков - семейные конфликты с родителями.</a:t>
            </a:r>
            <a:endParaRPr lang="en-US" sz="2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втором месте – угроза</a:t>
            </a:r>
            <a:endParaRPr lang="en-US" sz="2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близкого человека (неразделённая любовь) </a:t>
            </a:r>
            <a:endParaRPr lang="en-US" sz="2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третьем месте – несправедливое отношение, обвинение , ссора</a:t>
            </a:r>
            <a:endParaRPr lang="en-US" sz="2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Доведение до самоубийства через  социальные сети.</a:t>
            </a:r>
            <a:endParaRPr lang="ru-RU" sz="2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859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Segoe Script" pitchFamily="34" charset="0"/>
                <a:cs typeface="Times New Roman" pitchFamily="18" charset="0"/>
              </a:rPr>
              <a:t>ИНФОРМАЦИЯ К РАЗМЫШЛЕНИЮ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.</a:t>
            </a:r>
            <a:endParaRPr lang="ru-RU" sz="2800" b="1" dirty="0">
              <a:latin typeface="Segoe Scrip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0"/>
            <a:ext cx="89644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СЛОВЕСНЫЕ ПРИЗНАКИ</a:t>
            </a:r>
            <a:r>
              <a:rPr lang="ru-RU" sz="2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(статусы в </a:t>
            </a:r>
            <a:r>
              <a:rPr lang="ru-RU" sz="2800" b="1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соцсетях</a:t>
            </a:r>
            <a:r>
              <a:rPr lang="ru-RU" sz="2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:</a:t>
            </a:r>
            <a:endParaRPr lang="ru-RU" sz="2800" b="1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G:\ОБЩЕШКОЛЬНЫЕ РОД. СОБРАНИЯ\интернет карти\rebenok-ne-prinimaet-vtorogo-ot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" y="3284984"/>
            <a:ext cx="5323936" cy="355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5884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Разговоры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 смерти: “Я собираюсь покончить с собой”; “Я не могу так дальше жить”.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  <a:sym typeface="Webdings"/>
              </a:rPr>
              <a:t>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Намёки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 своем намерении: “Я больше не буду ни для кого проблемой”;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Тебе больше не придется обо мне волноваться”.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                                              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шутят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тему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самоубийства.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                                          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Заинтересованность     </a:t>
            </a: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вопросами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смерти.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6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hotolium.net/uploads/posts/2016-02/1455747585_32-happy-soviet-childhood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600400" cy="3252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036" name="Picture 4" descr="https://cameralabs.org/media/lab16/post/09-16/06/fotograf-Vladimir-Lagranzh__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45161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4038" name="Picture 6" descr="http://www.like-a.ru/wp-content/uploads/2014/10/1261038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548909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40" name="Picture 8" descr="https://nastroenie.plus/wp-content/uploads/2017/10/1-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996952"/>
            <a:ext cx="3068259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42" name="Picture 10" descr="https://ribalych.ru/wp-content/uploads/2017/10/igry_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81128"/>
            <a:ext cx="301930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93" y="476672"/>
            <a:ext cx="7383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ПОВЕДЕНЧЕСКИЕ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75868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1.Раздают другим вещи, имеющие большую личную значимость, приводят в порядок дела, мирятся с давними врагами. </a:t>
            </a: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2. Демонстрируют радикальные перемены в поведении. </a:t>
            </a: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3. Проявляют признаки беспомощности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безнадежности и </a:t>
            </a:r>
            <a:endParaRPr lang="ru-RU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      отчаяния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7348" name="Picture 4" descr="http://nenovost.com/wp-content/uploads/2013/11/%D0%B4%D0%B5%D0%BF%D1%80%D0%B5%D1%81%D1%81%D0%B8%D1%8F-%D1%83-%D0%BF%D0%BE%D0%B4%D1%80%D0%BE%D1%81%D1%82%D0%BA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346699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674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_321_5d7d2715_XL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15686">
            <a:off x="6374207" y="3312082"/>
            <a:ext cx="2531769" cy="3375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94784" y="476672"/>
            <a:ext cx="72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СИТУАЦИОННЫЕ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1.Социально изолирован (не имеет друзей или имеет только одного друга), чувствует себя отверженным.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2. Живет в нестабильном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окружении.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3. Ощущает себя жертвой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насилия.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4. Предпринимал раньше попытки суицида.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5. Имеет склонность к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самоубийству.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6. Перенес тяжелую потерю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смерть кого-то из близких,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развод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. Слишком критически настроен по отношению к себе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1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6" r="9911"/>
          <a:stretch/>
        </p:blipFill>
        <p:spPr bwMode="auto">
          <a:xfrm>
            <a:off x="-39851" y="3184840"/>
            <a:ext cx="5256583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подчеркивайте все хорошее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оказывайте давление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подростка,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предъявляйте чрезмерные требования в учебе.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Демонстрируйте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 настоящую любовь к нему, а не только слова, чтобы он ощущал, что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действительно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любят.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9160" y="3645024"/>
            <a:ext cx="4199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Оставайтесь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собой, чтобы ребенок воспринимал вас как искреннего, честного человека, которому можно доверять.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2925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6" r="9911"/>
          <a:stretch/>
        </p:blipFill>
        <p:spPr bwMode="auto">
          <a:xfrm>
            <a:off x="4067944" y="3284116"/>
            <a:ext cx="5328591" cy="3718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Проявляйте искреннюю  заинтересованность в делах ребенка, имейте дело с человеком, а не с «проблемой», разговаривайте  на равных.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Пытайтесь увидеть кризисную ситуацию глазами своего ребенка, занимайте его сторону, а не сторону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людей,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причинить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ему боль, или в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которых он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поступить так 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64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572000" cy="30403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73016"/>
            <a:ext cx="4463988" cy="2975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0224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ebdings" panose="05030102010509060703" pitchFamily="18" charset="2"/>
              <a:buChar char="~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ребенку возможность найти свои собственные ответы, даже тогда, когда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считаете, что знаете выход из кризисной ситуации.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Проверяйте и контролируйте  соц.сети вашего ребенка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Когда вы не знаете, что сказать, не говорите ничего, но будьте рядом!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4170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769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728" y="1133043"/>
            <a:ext cx="8353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Будьте всегда доступны для ваших детей, не отмахивайтесь от любой ерунды, которой им захочется с вами поделиться. Если они будут делиться ерундой, то придут и рассказать важное.    Не теряйте из виду детей, которые не живут с вами, будьте для них на расстоянии протянутой руки. И пусть всё, связанное с темой этого собрания, никогда не станет для вас и для них актуально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228600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БЕРЕГИТЕ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СВОИХ ДЕТЕЙ!</a:t>
            </a:r>
            <a:endParaRPr lang="ru-RU" sz="2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9" name="Picture 2" descr="G:\ОБЩЕШКОЛЬНЫЕ РОД. СОБРАНИЯ\интернет карти\1happy-femeli_cr_960_a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60851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ОБЩЕШКОЛЬНЫЕ РОД. СОБРАНИЯ\интернет карти\мсимс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4403">
            <a:off x="4445358" y="3501008"/>
            <a:ext cx="4698642" cy="31526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6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5327650" cy="61214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800" b="1" smtClean="0">
                <a:solidFill>
                  <a:srgbClr val="132767"/>
                </a:solidFill>
                <a:latin typeface="Arial" charset="0"/>
              </a:rPr>
              <a:t>Любопытная детская природа может завести их на сайты расистского, дискриминационного, сексуального, насильственного содержания или на сайты, содержащие материалы, побуждающие ребенка к действиям, которые могут поставить под угрозу его психологическое или физическое здоровье</a:t>
            </a:r>
            <a:endParaRPr lang="ru-RU" sz="2800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722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543925" cy="4767262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Ребенку </a:t>
            </a:r>
            <a:r>
              <a:rPr lang="ru-RU" sz="2000" dirty="0">
                <a:solidFill>
                  <a:schemeClr val="tx1"/>
                </a:solidFill>
              </a:rPr>
              <a:t>не следует давать частной информации о себе (фамилию, номер телефона, адрес, номер школы) без разрешения </a:t>
            </a:r>
            <a:r>
              <a:rPr lang="ru-RU" sz="2000" dirty="0" smtClean="0">
                <a:solidFill>
                  <a:schemeClr val="tx1"/>
                </a:solidFill>
              </a:rPr>
              <a:t>родителей.</a:t>
            </a:r>
            <a:endParaRPr lang="ru-RU" sz="20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13"/>
            <a:ext cx="24653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313" y="2636838"/>
            <a:ext cx="6373812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5288" y="4357688"/>
            <a:ext cx="83851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rebuchet MS" pitchFamily="34" charset="0"/>
              </a:rPr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(ники) при общении через Интернет: анонимность - отличный способ защиты. Не выкладывайте фотографии ребенка на веб-страницах или публичных форумах.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221038"/>
            <a:ext cx="52578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Объект 2"/>
          <p:cNvSpPr>
            <a:spLocks noGrp="1"/>
          </p:cNvSpPr>
          <p:nvPr>
            <p:ph sz="quarter" idx="13"/>
          </p:nvPr>
        </p:nvSpPr>
        <p:spPr>
          <a:xfrm>
            <a:off x="395288" y="404813"/>
            <a:ext cx="8497887" cy="5616575"/>
          </a:xfrm>
        </p:spPr>
        <p:txBody>
          <a:bodyPr/>
          <a:lstStyle/>
          <a:p>
            <a:pPr marL="44450" indent="0" algn="just" eaLnBrk="1" hangingPunct="1">
              <a:buFont typeface="Georgia" pitchFamily="18" charset="0"/>
              <a:buNone/>
            </a:pP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Интернет является прекрасным источником для новых знаний, помогает в учебе, занимает досуг. Но в то же время, 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sz="26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sz="2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0540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Не </a:t>
            </a:r>
            <a:r>
              <a:rPr lang="ru-RU" sz="2000" dirty="0">
                <a:solidFill>
                  <a:schemeClr val="tx1"/>
                </a:solidFill>
              </a:rPr>
              <a:t>следует </a:t>
            </a:r>
            <a:r>
              <a:rPr lang="ru-RU" sz="2000" dirty="0" smtClean="0">
                <a:solidFill>
                  <a:schemeClr val="tx1"/>
                </a:solidFill>
              </a:rPr>
              <a:t>открывать </a:t>
            </a:r>
            <a:r>
              <a:rPr lang="ru-RU" sz="2000" dirty="0">
                <a:solidFill>
                  <a:schemeClr val="tx1"/>
                </a:solidFill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2000" dirty="0" smtClean="0">
                <a:solidFill>
                  <a:schemeClr val="tx1"/>
                </a:solidFill>
              </a:rPr>
              <a:t>доверия.</a:t>
            </a:r>
            <a:endParaRPr lang="ru-RU" sz="20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86063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00338" y="2863850"/>
            <a:ext cx="6335712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85750" y="4508500"/>
            <a:ext cx="84947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rebuchet MS" pitchFamily="34" charset="0"/>
              </a:rPr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:\Dокументы\клипы\0000\128%20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000264" cy="19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3600" y="0"/>
            <a:ext cx="3600400" cy="21602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http://blog.se-edit.com/images/admin/shopping4_142676127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4399" y="3617640"/>
            <a:ext cx="4879601" cy="3240360"/>
          </a:xfrm>
          <a:prstGeom prst="rect">
            <a:avLst/>
          </a:prstGeom>
          <a:noFill/>
        </p:spPr>
      </p:pic>
      <p:pic>
        <p:nvPicPr>
          <p:cNvPr id="1028" name="Picture 4" descr="http://drewdalyonline.com/wp-content/uploads/2015/08/Prefer-The-Cherished-And-Interactive-Internet-Education.jpg"/>
          <p:cNvPicPr>
            <a:picLocks noChangeAspect="1" noChangeArrowheads="1"/>
          </p:cNvPicPr>
          <p:nvPr/>
        </p:nvPicPr>
        <p:blipFill>
          <a:blip r:embed="rId5" cstate="print"/>
          <a:srcRect l="18750"/>
          <a:stretch>
            <a:fillRect/>
          </a:stretch>
        </p:blipFill>
        <p:spPr bwMode="auto">
          <a:xfrm>
            <a:off x="179512" y="3573016"/>
            <a:ext cx="3744416" cy="30684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12776"/>
            <a:ext cx="5393204" cy="23762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175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03350"/>
            <a:ext cx="8229600" cy="492125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Встреча </a:t>
            </a:r>
            <a:r>
              <a:rPr lang="ru-RU" sz="20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dirty="0" smtClean="0">
                <a:solidFill>
                  <a:schemeClr val="tx1"/>
                </a:solidFill>
              </a:rPr>
              <a:t>вместе.</a:t>
            </a:r>
            <a:endParaRPr lang="ru-RU" sz="20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07181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75" y="3143250"/>
            <a:ext cx="6143625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95288" y="4652963"/>
            <a:ext cx="81772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rebuchet MS" pitchFamily="34" charset="0"/>
              </a:rPr>
              <a:t>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2575" y="1052513"/>
            <a:ext cx="842486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buFontTx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Посещайте Интернет вместе с детьми. Поощряйте ваших детей делиться   с вами их успехами и неудачами в деле освоения Интернет;</a:t>
            </a:r>
          </a:p>
          <a:p>
            <a:pPr marL="457200" indent="-457200" algn="just" eaLnBrk="1" hangingPunct="1">
              <a:lnSpc>
                <a:spcPct val="115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2.    Объясните детям, что если в Интернете что-либо беспокоит их, то им </a:t>
            </a:r>
          </a:p>
          <a:p>
            <a:pPr marL="457200" indent="-457200" algn="just" eaLnBrk="1" hangingPunct="1">
              <a:lnSpc>
                <a:spcPct val="115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   следует не скрывать этого, а поделиться с вами своим беспокойством;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3.  Составьте список правил работы детей в Интернет и помните, что  </a:t>
            </a:r>
          </a:p>
          <a:p>
            <a:pPr marL="457200" indent="-457200"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лучше твердое «нет», чем неуверенное «да».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Пусть ограничения будут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  минимальны, но зато действовать всегда и без оговорок.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4. Объясните ребенку, что при общении в чатах, использовании программ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мгновенного обмена сообщениями (типа ICQ, Microsoft Messenger и т.д.),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использовании он-лайн игр и других ситуациях, требующих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 регистрации, нельзя использовать реальное имя, помогите вашему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ребенку выбрать регистрационное имя, не содержащее никакой личной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 информации.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5. Объясните ребенку, что нельзя выдавать свои личные данные, такие как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домашний адрес, номер телефона и любую другую личную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информацию, например, номер школы, класс, любимое место прогулки, </a:t>
            </a:r>
          </a:p>
          <a:p>
            <a:pPr marL="457200" indent="-457200"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время возвращения домой, место работы отца или матери и т.д</a:t>
            </a:r>
            <a:endParaRPr lang="ru-RU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9563" y="981075"/>
            <a:ext cx="86550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15000"/>
              </a:lnSpc>
              <a:buFontTx/>
              <a:buAutoNum type="arabicPeriod" startAt="6"/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Объясните своему ребенку, что  как и в реальной жизни и в Интернете нет разницы между неправильными и правильными  поступками;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5000"/>
              </a:lnSpc>
              <a:buFontTx/>
              <a:buAutoNum type="arabicPeriod" startAt="7"/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Научите ваших детей уважать собеседников в Интернете. Убедитесь, что они понимают, что правила хорошего тона действуют одинаково в Интернете и в реальной жизни;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5000"/>
              </a:lnSpc>
              <a:buFontTx/>
              <a:buAutoNum type="arabicPeriod" startAt="7"/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Скажите им, что никогда не стоит встречаться с друзьями из Интернета. Ведь люди могут оказаться совсем не теми, за кого себя выдают;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15000"/>
              </a:lnSpc>
              <a:buFontTx/>
              <a:buAutoNum type="arabicPeriod" startAt="7"/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Объясните, что 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–      правда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При сомнениях, пусть лучше уточнит у вас.</a:t>
            </a:r>
          </a:p>
          <a:p>
            <a:pPr marL="457200" indent="-457200" eaLnBrk="1" hangingPunct="1"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10. Компьютер с подключением к Интернету должен находиться в  общей </a:t>
            </a:r>
          </a:p>
          <a:p>
            <a:pPr marL="457200" indent="-457200" eaLnBrk="1" hangingPunct="1"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   комнате</a:t>
            </a:r>
          </a:p>
          <a:p>
            <a:pPr marL="457200" indent="-457200" eaLnBrk="1" hangingPunct="1"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11. Приучите себя знакомиться с сайтами, которые посещают ваши дети.</a:t>
            </a:r>
          </a:p>
          <a:p>
            <a:pPr marL="457200" indent="-457200" eaLnBrk="1" hangingPunct="1"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12. Используйте современные программы, которые предоставляют       </a:t>
            </a:r>
          </a:p>
          <a:p>
            <a:pPr marL="457200" indent="-457200" eaLnBrk="1" hangingPunct="1"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   возможность фильтрации содержимого сайтов, контролировать      </a:t>
            </a:r>
          </a:p>
          <a:p>
            <a:pPr marL="457200" indent="-457200" eaLnBrk="1" hangingPunct="1"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    места посещения 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219200"/>
            <a:ext cx="8642350" cy="510540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2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40025"/>
            <a:ext cx="45751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214938" y="2928938"/>
            <a:ext cx="36782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rebuchet MS" pitchFamily="34" charset="0"/>
              </a:rPr>
              <a:t>Программу удобно использовать, чтобы узнать, чем заняты дети в отсутствие родителей.</a:t>
            </a:r>
          </a:p>
          <a:p>
            <a:pPr eaLnBrk="1" hangingPunct="1"/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738" y="1125538"/>
            <a:ext cx="8548687" cy="510540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iProtectYou</a:t>
            </a:r>
            <a:r>
              <a:rPr lang="en-US" sz="4000" b="1" i="1" dirty="0">
                <a:solidFill>
                  <a:srgbClr val="FF0000"/>
                </a:solidFill>
              </a:rPr>
              <a:t> Pro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http://soft.mail.ru/program_page.php?grp=5382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92375"/>
            <a:ext cx="4546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932363" y="3000375"/>
            <a:ext cx="39290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rebuchet MS" pitchFamily="34" charset="0"/>
              </a:rPr>
              <a:t>Программа-фильтр интернета,</a:t>
            </a:r>
          </a:p>
          <a:p>
            <a:pPr eaLnBrk="1" hangingPunct="1"/>
            <a:r>
              <a:rPr lang="ru-RU" sz="2000">
                <a:latin typeface="Trebuchet MS" pitchFamily="34" charset="0"/>
              </a:rPr>
              <a:t> позволяет родителям ограничивать  по разным параметрам сайты, </a:t>
            </a:r>
          </a:p>
          <a:p>
            <a:pPr eaLnBrk="1" hangingPunct="1"/>
            <a:r>
              <a:rPr lang="ru-RU" sz="2000">
                <a:latin typeface="Trebuchet MS" pitchFamily="34" charset="0"/>
              </a:rPr>
              <a:t>просматриваемые детьми. </a:t>
            </a:r>
          </a:p>
          <a:p>
            <a:pPr eaLnBrk="1" hangingPunct="1"/>
            <a:endParaRPr lang="ru-RU">
              <a:latin typeface="Trebuchet MS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214438"/>
            <a:ext cx="8750300" cy="51054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sz="4000" b="1" i="1" smtClean="0">
                <a:solidFill>
                  <a:srgbClr val="FF0000"/>
                </a:solidFill>
              </a:rPr>
              <a:t>KidsControl </a:t>
            </a:r>
            <a:r>
              <a:rPr lang="en-US" sz="2800" b="1" smtClean="0">
                <a:solidFill>
                  <a:schemeClr val="tx1"/>
                </a:solidFill>
              </a:rPr>
              <a:t>(</a:t>
            </a:r>
            <a:r>
              <a:rPr lang="en-US" sz="2800" b="1" smtClean="0">
                <a:solidFill>
                  <a:schemeClr val="tx1"/>
                </a:solidFill>
                <a:hlinkClick r:id="rId2"/>
              </a:rPr>
              <a:t>http://soft.mail.ru/program_page.php?grp=47967</a:t>
            </a:r>
            <a:r>
              <a:rPr lang="en-US" sz="2800" b="1" smtClean="0">
                <a:solidFill>
                  <a:schemeClr val="tx1"/>
                </a:solidFill>
              </a:rPr>
              <a:t>)</a:t>
            </a:r>
            <a:endParaRPr lang="ru-RU" sz="2800" smtClean="0">
              <a:solidFill>
                <a:schemeClr val="tx1"/>
              </a:solidFill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z="2800" smtClean="0"/>
          </a:p>
        </p:txBody>
      </p:sp>
      <p:pic>
        <p:nvPicPr>
          <p:cNvPr id="29699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565400"/>
            <a:ext cx="52006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5786438" y="3143250"/>
            <a:ext cx="27860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rebuchet MS" pitchFamily="34" charset="0"/>
              </a:rPr>
              <a:t>Предназначение KidsControl – контроль времени, которое ребенок проводит в интернете.</a:t>
            </a:r>
          </a:p>
          <a:p>
            <a:pPr eaLnBrk="1" hangingPunct="1"/>
            <a:endParaRPr lang="ru-RU">
              <a:latin typeface="Trebuchet MS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214438"/>
            <a:ext cx="8693150" cy="510540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82975"/>
            <a:ext cx="44831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4859338" y="3214688"/>
            <a:ext cx="39608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rebuchet MS" pitchFamily="34" charset="0"/>
              </a:rPr>
              <a:t>CYBERSitter дает взрослым возможность ограничивать доступ детей к нежелательным ресурсам в Internet.</a:t>
            </a:r>
          </a:p>
          <a:p>
            <a:pPr eaLnBrk="1" hangingPunct="1"/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14438"/>
            <a:ext cx="8750300" cy="4014787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b="1" i="1" dirty="0" err="1">
                <a:solidFill>
                  <a:srgbClr val="FF0000"/>
                </a:solidFill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</a:rPr>
              <a:t> 1.0b </a:t>
            </a:r>
            <a:r>
              <a:rPr lang="ru-RU" sz="2800" dirty="0">
                <a:solidFill>
                  <a:schemeClr val="tx1"/>
                </a:solidFill>
              </a:rPr>
              <a:t>(</a:t>
            </a:r>
            <a:r>
              <a:rPr lang="ru-RU" sz="2800" b="1" dirty="0">
                <a:solidFill>
                  <a:schemeClr val="tx1"/>
                </a:solidFill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00375"/>
            <a:ext cx="47688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5005388" y="2678113"/>
            <a:ext cx="3816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latin typeface="Trebuchet MS" pitchFamily="34" charset="0"/>
              </a:rPr>
              <a:t>КиберМама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pPr eaLnBrk="1" hangingPunct="1"/>
            <a:r>
              <a:rPr lang="ru-RU" sz="1600">
                <a:latin typeface="Trebuchet MS" pitchFamily="34" charset="0"/>
              </a:rPr>
              <a:t>КиберМама поддерживает следующие возможности: </a:t>
            </a:r>
          </a:p>
          <a:p>
            <a:pPr eaLnBrk="1" hangingPunct="1"/>
            <a:r>
              <a:rPr lang="en-US" sz="1600">
                <a:latin typeface="Trebuchet MS" pitchFamily="34" charset="0"/>
              </a:rPr>
              <a:t>- </a:t>
            </a:r>
            <a:r>
              <a:rPr lang="ru-RU" sz="1600">
                <a:latin typeface="Trebuchet MS" pitchFamily="34" charset="0"/>
              </a:rPr>
              <a:t>Ограничение по суммарному времени работы </a:t>
            </a:r>
          </a:p>
          <a:p>
            <a:pPr eaLnBrk="1" hangingPunct="1"/>
            <a:r>
              <a:rPr lang="en-US" sz="1600">
                <a:latin typeface="Trebuchet MS" pitchFamily="34" charset="0"/>
              </a:rPr>
              <a:t>- </a:t>
            </a:r>
            <a:r>
              <a:rPr lang="ru-RU" sz="1600">
                <a:latin typeface="Trebuchet MS" pitchFamily="34" charset="0"/>
              </a:rPr>
              <a:t>Поддержка перерывов в работе </a:t>
            </a:r>
          </a:p>
          <a:p>
            <a:pPr eaLnBrk="1" hangingPunct="1"/>
            <a:r>
              <a:rPr lang="en-US" sz="1600">
                <a:latin typeface="Trebuchet MS" pitchFamily="34" charset="0"/>
              </a:rPr>
              <a:t>- </a:t>
            </a:r>
            <a:r>
              <a:rPr lang="ru-RU" sz="1600">
                <a:latin typeface="Trebuchet MS" pitchFamily="34" charset="0"/>
              </a:rPr>
              <a:t>Поддержка разрешенных интервалов работы </a:t>
            </a:r>
          </a:p>
          <a:p>
            <a:pPr eaLnBrk="1" hangingPunct="1"/>
            <a:r>
              <a:rPr lang="en-US" sz="1600">
                <a:latin typeface="Trebuchet MS" pitchFamily="34" charset="0"/>
              </a:rPr>
              <a:t>- </a:t>
            </a:r>
            <a:r>
              <a:rPr lang="ru-RU" sz="1600">
                <a:latin typeface="Trebuchet MS" pitchFamily="34" charset="0"/>
              </a:rPr>
              <a:t>Возможность запрета интернета </a:t>
            </a:r>
          </a:p>
          <a:p>
            <a:pPr eaLnBrk="1" hangingPunct="1"/>
            <a:r>
              <a:rPr lang="en-US" sz="1600">
                <a:latin typeface="Trebuchet MS" pitchFamily="34" charset="0"/>
              </a:rPr>
              <a:t>- </a:t>
            </a:r>
            <a:r>
              <a:rPr lang="ru-RU" sz="1600">
                <a:latin typeface="Trebuchet MS" pitchFamily="34" charset="0"/>
              </a:rPr>
              <a:t>Возможность запрета игр/программ </a:t>
            </a:r>
          </a:p>
          <a:p>
            <a:pPr eaLnBrk="1" hangingPunct="1"/>
            <a:r>
              <a:rPr lang="en-US" sz="1600" b="1">
                <a:latin typeface="Trebuchet MS" pitchFamily="34" charset="0"/>
              </a:rPr>
              <a:t> </a:t>
            </a:r>
            <a:endParaRPr lang="ru-RU" sz="1600">
              <a:latin typeface="Trebuchet MS" pitchFamily="34" charset="0"/>
            </a:endParaRPr>
          </a:p>
          <a:p>
            <a:pPr eaLnBrk="1" hangingPunct="1"/>
            <a:endParaRPr lang="ru-RU" sz="16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2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Федеральный закон № 436-ФЗ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875"/>
            <a:ext cx="6156176" cy="4968453"/>
          </a:xfrm>
        </p:spPr>
        <p:txBody>
          <a:bodyPr rtlCol="0">
            <a:norm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 </a:t>
            </a:r>
            <a:r>
              <a:rPr lang="ru-RU" sz="2400" b="1" i="1" kern="0" dirty="0" smtClean="0">
                <a:solidFill>
                  <a:srgbClr val="92D050"/>
                </a:solidFill>
                <a:latin typeface="Arial"/>
              </a:rPr>
              <a:t>   «О </a:t>
            </a: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защите детей от информации, причиняющей вред их здоровью и развитию»</a:t>
            </a:r>
            <a:r>
              <a:rPr lang="ru-RU" sz="2400" kern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Устанавливает правила </a:t>
            </a:r>
            <a:r>
              <a:rPr lang="ru-RU" sz="2400" b="1" kern="0" dirty="0" err="1">
                <a:solidFill>
                  <a:srgbClr val="000066"/>
                </a:solidFill>
                <a:latin typeface="Arial"/>
              </a:rPr>
              <a:t>медиабезопасности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0" name="Picture 2" descr="https://avatars.mds.yandex.net/get-marketpic/218908/market_XkqbhPQy1HfkEaHsr7Y-Eg/orig"/>
          <p:cNvPicPr>
            <a:picLocks noChangeAspect="1" noChangeArrowheads="1"/>
          </p:cNvPicPr>
          <p:nvPr/>
        </p:nvPicPr>
        <p:blipFill>
          <a:blip r:embed="rId2" cstate="print"/>
          <a:srcRect l="1588" t="3240" r="4707" b="4961"/>
          <a:stretch>
            <a:fillRect/>
          </a:stretch>
        </p:blipFill>
        <p:spPr bwMode="auto">
          <a:xfrm>
            <a:off x="6228184" y="1916832"/>
            <a:ext cx="2530075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72808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/>
              <a:t>И в заключении…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750" y="1341438"/>
            <a:ext cx="7993063" cy="34734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Надеюсь, что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предоставленная информация, помогающая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узнать об опасностях в Интернете и о том, как им противостоять будет в дальнейшем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полезн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вам и вашим детям!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-14288" y="1484313"/>
            <a:ext cx="8964613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Georgia" pitchFamily="18" charset="0"/>
              <a:buNone/>
              <a:defRPr/>
            </a:pPr>
            <a:r>
              <a:rPr lang="ru-RU" sz="6000" b="1" dirty="0" smtClean="0">
                <a:solidFill>
                  <a:srgbClr val="11B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marL="45720" indent="0" fontAlgn="auto">
              <a:buFont typeface="Georgia" pitchFamily="18" charset="0"/>
              <a:buNone/>
              <a:defRPr/>
            </a:pP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565400"/>
            <a:ext cx="55435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67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38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83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040560"/>
          </a:xfrm>
        </p:spPr>
        <p:txBody>
          <a:bodyPr/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1700" b="0" dirty="0" smtClean="0">
                <a:solidFill>
                  <a:prstClr val="black"/>
                </a:solidFill>
                <a:effectLst/>
                <a:latin typeface="Calibri"/>
                <a:hlinkClick r:id="rId2"/>
              </a:rPr>
              <a:t/>
            </a:r>
            <a:br>
              <a:rPr lang="en-US" sz="1700" b="0" dirty="0" smtClean="0">
                <a:solidFill>
                  <a:prstClr val="black"/>
                </a:solidFill>
                <a:effectLst/>
                <a:latin typeface="Calibri"/>
                <a:hlinkClick r:id="rId2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Calibri"/>
                <a:hlinkClick r:id="rId2"/>
              </a:rPr>
              <a:t>Литература:</a:t>
            </a:r>
            <a:r>
              <a:rPr lang="en-US" sz="1700" b="0" dirty="0">
                <a:solidFill>
                  <a:schemeClr val="tx2"/>
                </a:solidFill>
                <a:effectLst/>
                <a:latin typeface="Calibri"/>
                <a:hlinkClick r:id="rId2"/>
              </a:rPr>
              <a:t/>
            </a:r>
            <a:br>
              <a:rPr lang="en-US" sz="1700" b="0" dirty="0">
                <a:solidFill>
                  <a:schemeClr val="tx2"/>
                </a:solidFill>
                <a:effectLst/>
                <a:latin typeface="Calibri"/>
                <a:hlinkClick r:id="rId2"/>
              </a:rPr>
            </a:br>
            <a:r>
              <a:rPr lang="en-US" sz="1700" b="0" dirty="0" smtClean="0">
                <a:solidFill>
                  <a:schemeClr val="tx2"/>
                </a:solidFill>
                <a:effectLst/>
                <a:latin typeface="Calibri"/>
                <a:hlinkClick r:id="rId2"/>
              </a:rPr>
              <a:t/>
            </a:r>
            <a:br>
              <a:rPr lang="en-US" sz="1700" b="0" dirty="0" smtClean="0">
                <a:solidFill>
                  <a:schemeClr val="tx2"/>
                </a:solidFill>
                <a:effectLst/>
                <a:latin typeface="Calibri"/>
                <a:hlinkClick r:id="rId2"/>
              </a:rPr>
            </a:b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1. window.edu.ruwindowlibraryp_rid=36560|window.edu.ru/</a:t>
            </a:r>
            <a:r>
              <a:rPr lang="ru-RU" sz="1700" b="0" dirty="0" err="1" smtClean="0">
                <a:solidFill>
                  <a:schemeClr val="tx2"/>
                </a:solidFill>
                <a:effectLst/>
                <a:latin typeface="Calibri"/>
              </a:rPr>
              <a:t>window</a:t>
            </a: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/library?p_rid=36560   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- Библиотека Единого окна Доступа к образовательным </a:t>
            </a: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ресурсам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/>
            </a:r>
            <a:b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</a:b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2. www.school.edu.runews.aspob_no=30749|www.school.edu.ru/news.asp?ob_no=30749  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/>
            </a:r>
            <a:b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</a:b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www.detionline.ru|www.detionline.ru  - Ребенок в сети защита детей от опасности в </a:t>
            </a: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Интернете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/>
            </a:r>
            <a:b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</a:b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3. http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://www.safeteens.com/safeteens.htm  - Безопасность подростков</a:t>
            </a:r>
            <a:b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</a:b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4. http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://www.missingkids.org/quiz/internetguiz.html -  Тест для детей по </a:t>
            </a: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безопасности 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работы в Интернет</a:t>
            </a:r>
            <a:b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</a:b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5. http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://fio.ifmo.ru/archive/group20/c3wu5/index1.htm - Советы учителя информатики </a:t>
            </a:r>
            <a:r>
              <a:rPr lang="ru-RU" sz="1700" b="0" dirty="0" err="1">
                <a:solidFill>
                  <a:schemeClr val="tx2"/>
                </a:solidFill>
                <a:effectLst/>
                <a:latin typeface="Calibri"/>
              </a:rPr>
              <a:t>Саттавровой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 Надежды Ивановны  г. Санкт- </a:t>
            </a: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Петербург 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по безопасности подростков в Интернете. </a:t>
            </a:r>
            <a:b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</a:br>
            <a:r>
              <a:rPr lang="ru-RU" sz="1700" b="0" dirty="0" smtClean="0">
                <a:solidFill>
                  <a:schemeClr val="tx2"/>
                </a:solidFill>
                <a:effectLst/>
                <a:latin typeface="Calibri"/>
              </a:rPr>
              <a:t>6. http</a:t>
            </a:r>
            <a: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  <a:t>://inf.by/library/2257/ - Материалы для детей, их родителей и учителей - интерактивные сценарии, короткие тесты, готовые планы уроков, - благодаря которым дети смогут освоить основы безопасной работы в Интернете</a:t>
            </a:r>
            <a:br>
              <a:rPr lang="ru-RU" sz="1700" b="0" dirty="0">
                <a:solidFill>
                  <a:schemeClr val="tx2"/>
                </a:solidFill>
                <a:effectLst/>
                <a:latin typeface="Calibri"/>
              </a:rPr>
            </a:br>
            <a:r>
              <a:rPr lang="ru-RU" sz="1300" b="0" dirty="0">
                <a:solidFill>
                  <a:schemeClr val="tx2"/>
                </a:solidFill>
                <a:effectLst/>
                <a:latin typeface="Calibri"/>
              </a:rPr>
              <a:t/>
            </a:r>
            <a:br>
              <a:rPr lang="ru-RU" sz="1300" b="0" dirty="0">
                <a:solidFill>
                  <a:schemeClr val="tx2"/>
                </a:solidFill>
                <a:effectLst/>
                <a:latin typeface="Calibri"/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3" y="548680"/>
            <a:ext cx="8964488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безопасность детей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5689600" cy="4824412"/>
          </a:xfrm>
        </p:spPr>
        <p:txBody>
          <a:bodyPr rtlCol="0">
            <a:normAutofit/>
          </a:bodyPr>
          <a:lstStyle/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это состояние защищенности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детей, при котором отсутствует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риск, связанный с причинением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информацией, в том числе 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распространяемой в сети 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Интернет, вреда их здоровью, 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физическому, психическому, 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духовному и нравственному 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развитию</a:t>
            </a:r>
            <a:r>
              <a:rPr lang="ru-RU" sz="240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(Федеральный закон от 29.12.2010 №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436-ФЗ "О защите детей от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информации, причиняющей вред их</a:t>
            </a:r>
          </a:p>
          <a:p>
            <a:pPr marL="342900" indent="-342900" algn="just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здоровью и развитию"). </a:t>
            </a:r>
            <a:endParaRPr lang="ru-RU" sz="2400" i="1" kern="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95425"/>
            <a:ext cx="3095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357938" cy="85725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dirty="0" smtClean="0"/>
              <a:t>Опасности Интернета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4114800" cy="50165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Более того, Интернет таит в себе много опасностей: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незаконный </a:t>
            </a:r>
            <a:r>
              <a:rPr lang="ru-RU" sz="2400" dirty="0" err="1" smtClean="0"/>
              <a:t>контент</a:t>
            </a:r>
            <a:r>
              <a:rPr lang="ru-RU" sz="2400" dirty="0" smtClean="0"/>
              <a:t>: «взрослая» реклама табака, алкоголя, секса, азартные игры, порнография;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платные сервисы и услуги, которые оплачиваются отдельно;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призывы к асоциальному поведению, насилию и жестокости;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20" name="Рисунок 3" descr="http://cs9788.vkontakte.ru/u64644379/101792905/x_6d537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571875" cy="3571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6500813" cy="71437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dirty="0" smtClean="0"/>
              <a:t>Опасности Интернета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4500563" cy="6165304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пропаганда сексуальной эксплуатации и суицидального поведения;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общение на форумах и чатах с мошенниками, аферистами и преступниками под личиной доброжелателей;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вынуждение предоставления личной информации ребенка или его семьи, которая может быть использована в преступных целях;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Интернет-зависимость.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dirty="0" smtClean="0"/>
          </a:p>
        </p:txBody>
      </p:sp>
      <p:pic>
        <p:nvPicPr>
          <p:cNvPr id="10244" name="Рисунок 3" descr="http://www.sostav.ru/articles/rus/2012/26.12/news/images/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785938"/>
            <a:ext cx="4011613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556792"/>
            <a:ext cx="6840538" cy="4411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3525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1127</TotalTime>
  <Words>2109</Words>
  <Application>Microsoft Office PowerPoint</Application>
  <PresentationFormat>Экран (4:3)</PresentationFormat>
  <Paragraphs>238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Воздушный поток</vt:lpstr>
      <vt:lpstr>Родительское собрание</vt:lpstr>
      <vt:lpstr>:</vt:lpstr>
      <vt:lpstr>Слайд 3</vt:lpstr>
      <vt:lpstr>Слайд 4</vt:lpstr>
      <vt:lpstr>Федеральный закон № 436-ФЗ</vt:lpstr>
      <vt:lpstr>Информационная безопасность детей</vt:lpstr>
      <vt:lpstr>Опасности Интернета</vt:lpstr>
      <vt:lpstr>Опасности Интернета</vt:lpstr>
      <vt:lpstr>Слайд 9</vt:lpstr>
      <vt:lpstr>СТАТИСТИКА: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Программы-фильтры</vt:lpstr>
      <vt:lpstr>Слайд 46</vt:lpstr>
      <vt:lpstr>Слайд 47</vt:lpstr>
      <vt:lpstr>Программы-фильтры</vt:lpstr>
      <vt:lpstr>Программы-фильтры</vt:lpstr>
      <vt:lpstr>И в заключении…</vt:lpstr>
      <vt:lpstr> Литература:  1. window.edu.ruwindowlibraryp_rid=36560|window.edu.ru/window/library?p_rid=36560   - Библиотека Единого окна Доступа к образовательным ресурсам 2. www.school.edu.runews.aspob_no=30749|www.school.edu.ru/news.asp?ob_no=30749   www.detionline.ru|www.detionline.ru  - Ребенок в сети защита детей от опасности в Интернете 3. http://www.safeteens.com/safeteens.htm  - Безопасность подростков 4. http://www.missingkids.org/quiz/internetguiz.html -  Тест для детей по безопасности работы в Интернет 5. http://fio.ifmo.ru/archive/group20/c3wu5/index1.htm - Советы учителя информатики Саттавровой Надежды Ивановны  г. Санкт- Петербург по безопасности подростков в Интернете.  6. http://inf.by/library/2257/ - Материалы для детей, их родителей и учителей - интерактивные сценарии, короткие тесты, готовые планы уроков, - благодаря которым дети смогут освоить основы безопасной работы в Интернете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Пользователь</cp:lastModifiedBy>
  <cp:revision>42</cp:revision>
  <dcterms:created xsi:type="dcterms:W3CDTF">2012-11-16T17:12:02Z</dcterms:created>
  <dcterms:modified xsi:type="dcterms:W3CDTF">2019-04-02T21:20:10Z</dcterms:modified>
</cp:coreProperties>
</file>